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  <p:sldMasterId id="2147483711" r:id="rId3"/>
  </p:sldMasterIdLst>
  <p:notesMasterIdLst>
    <p:notesMasterId r:id="rId37"/>
  </p:notesMasterIdLst>
  <p:sldIdLst>
    <p:sldId id="294" r:id="rId4"/>
    <p:sldId id="306" r:id="rId5"/>
    <p:sldId id="347" r:id="rId6"/>
    <p:sldId id="345" r:id="rId7"/>
    <p:sldId id="316" r:id="rId8"/>
    <p:sldId id="346" r:id="rId9"/>
    <p:sldId id="343" r:id="rId10"/>
    <p:sldId id="313" r:id="rId11"/>
    <p:sldId id="312" r:id="rId12"/>
    <p:sldId id="350" r:id="rId13"/>
    <p:sldId id="307" r:id="rId14"/>
    <p:sldId id="330" r:id="rId15"/>
    <p:sldId id="331" r:id="rId16"/>
    <p:sldId id="301" r:id="rId17"/>
    <p:sldId id="334" r:id="rId18"/>
    <p:sldId id="342" r:id="rId19"/>
    <p:sldId id="320" r:id="rId20"/>
    <p:sldId id="298" r:id="rId21"/>
    <p:sldId id="351" r:id="rId22"/>
    <p:sldId id="352" r:id="rId23"/>
    <p:sldId id="336" r:id="rId24"/>
    <p:sldId id="353" r:id="rId25"/>
    <p:sldId id="349" r:id="rId26"/>
    <p:sldId id="354" r:id="rId27"/>
    <p:sldId id="321" r:id="rId28"/>
    <p:sldId id="322" r:id="rId29"/>
    <p:sldId id="323" r:id="rId30"/>
    <p:sldId id="325" r:id="rId31"/>
    <p:sldId id="333" r:id="rId32"/>
    <p:sldId id="332" r:id="rId33"/>
    <p:sldId id="327" r:id="rId34"/>
    <p:sldId id="309" r:id="rId35"/>
    <p:sldId id="318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RIA" id="{93DD5CE4-AE8D-420A-A439-8719E421B34A}">
          <p14:sldIdLst>
            <p14:sldId id="294"/>
            <p14:sldId id="306"/>
            <p14:sldId id="347"/>
          </p14:sldIdLst>
        </p14:section>
        <p14:section name="Problem statement" id="{34236DF4-F7A0-8649-80AB-377A51FB133F}">
          <p14:sldIdLst>
            <p14:sldId id="345"/>
            <p14:sldId id="316"/>
            <p14:sldId id="346"/>
          </p14:sldIdLst>
        </p14:section>
        <p14:section name="Seeing data as functions" id="{4A676F8F-A217-1942-8059-3C643F4CF925}">
          <p14:sldIdLst>
            <p14:sldId id="343"/>
            <p14:sldId id="313"/>
          </p14:sldIdLst>
        </p14:section>
        <p14:section name="Informal derivation" id="{FD82142A-235A-6849-926B-608D7C2D55EB}">
          <p14:sldIdLst>
            <p14:sldId id="312"/>
            <p14:sldId id="350"/>
            <p14:sldId id="307"/>
            <p14:sldId id="330"/>
            <p14:sldId id="331"/>
          </p14:sldIdLst>
        </p14:section>
        <p14:section name="Formal definition" id="{7F766F22-2398-0949-8D0D-0F5F7FA3EFD8}">
          <p14:sldIdLst>
            <p14:sldId id="301"/>
            <p14:sldId id="334"/>
            <p14:sldId id="342"/>
            <p14:sldId id="320"/>
          </p14:sldIdLst>
        </p14:section>
        <p14:section name="Theoretical result" id="{35BF199A-BD6D-7549-9E69-A6F0C52C70CA}">
          <p14:sldIdLst>
            <p14:sldId id="298"/>
            <p14:sldId id="351"/>
          </p14:sldIdLst>
        </p14:section>
        <p14:section name="Computing Diffy" id="{539DD03F-4317-714E-8307-9E6E63F71BEC}">
          <p14:sldIdLst>
            <p14:sldId id="352"/>
            <p14:sldId id="336"/>
            <p14:sldId id="353"/>
            <p14:sldId id="349"/>
            <p14:sldId id="354"/>
          </p14:sldIdLst>
        </p14:section>
        <p14:section name="Demonstration" id="{E0622B91-7441-0248-A392-4047A18CAAF7}">
          <p14:sldIdLst>
            <p14:sldId id="321"/>
            <p14:sldId id="322"/>
            <p14:sldId id="323"/>
            <p14:sldId id="325"/>
            <p14:sldId id="333"/>
            <p14:sldId id="332"/>
            <p14:sldId id="327"/>
          </p14:sldIdLst>
        </p14:section>
        <p14:section name="Questions!" id="{1BDBAD6D-4654-A143-8EB2-F80B71BBBBF1}">
          <p14:sldIdLst>
            <p14:sldId id="309"/>
          </p14:sldIdLst>
        </p14:section>
        <p14:section name="Appendix" id="{973E5798-7F98-5B44-BAC2-86BCC240B17F}">
          <p14:sldIdLst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73">
          <p15:clr>
            <a:srgbClr val="A4A3A4"/>
          </p15:clr>
        </p15:guide>
        <p15:guide id="3" orient="horz" pos="570">
          <p15:clr>
            <a:srgbClr val="A4A3A4"/>
          </p15:clr>
        </p15:guide>
        <p15:guide id="4" orient="horz" pos="3806">
          <p15:clr>
            <a:srgbClr val="A4A3A4"/>
          </p15:clr>
        </p15:guide>
        <p15:guide id="5" orient="horz" pos="3752">
          <p15:clr>
            <a:srgbClr val="A4A3A4"/>
          </p15:clr>
        </p15:guide>
        <p15:guide id="6" orient="horz" pos="1298">
          <p15:clr>
            <a:srgbClr val="A4A3A4"/>
          </p15:clr>
        </p15:guide>
        <p15:guide id="7" orient="horz" pos="4201">
          <p15:clr>
            <a:srgbClr val="A4A3A4"/>
          </p15:clr>
        </p15:guide>
        <p15:guide id="8" pos="2880">
          <p15:clr>
            <a:srgbClr val="A4A3A4"/>
          </p15:clr>
        </p15:guide>
        <p15:guide id="9" pos="612">
          <p15:clr>
            <a:srgbClr val="A4A3A4"/>
          </p15:clr>
        </p15:guide>
        <p15:guide id="10" pos="5148">
          <p15:clr>
            <a:srgbClr val="A4A3A4"/>
          </p15:clr>
        </p15:guide>
        <p15:guide id="11" pos="271">
          <p15:clr>
            <a:srgbClr val="A4A3A4"/>
          </p15:clr>
        </p15:guide>
        <p15:guide id="12" pos="5497">
          <p15:clr>
            <a:srgbClr val="A4A3A4"/>
          </p15:clr>
        </p15:guide>
        <p15:guide id="13" pos="2154">
          <p15:clr>
            <a:srgbClr val="A4A3A4"/>
          </p15:clr>
        </p15:guide>
        <p15:guide id="14" orient="horz" pos="3748">
          <p15:clr>
            <a:srgbClr val="A4A3A4"/>
          </p15:clr>
        </p15:guide>
        <p15:guide id="15" orient="horz" pos="2387">
          <p15:clr>
            <a:srgbClr val="A4A3A4"/>
          </p15:clr>
        </p15:guide>
        <p15:guide id="16" orient="horz" pos="3475">
          <p15:clr>
            <a:srgbClr val="A4A3A4"/>
          </p15:clr>
        </p15:guide>
        <p15:guide id="17" pos="521">
          <p15:clr>
            <a:srgbClr val="A4A3A4"/>
          </p15:clr>
        </p15:guide>
        <p15:guide id="18" pos="2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3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81"/>
    <p:restoredTop sz="95993"/>
  </p:normalViewPr>
  <p:slideViewPr>
    <p:cSldViewPr snapToGrid="0" showGuides="1">
      <p:cViewPr varScale="1">
        <p:scale>
          <a:sx n="210" d="100"/>
          <a:sy n="210" d="100"/>
        </p:scale>
        <p:origin x="2600" y="168"/>
      </p:cViewPr>
      <p:guideLst>
        <p:guide orient="horz" pos="2160"/>
        <p:guide orient="horz" pos="273"/>
        <p:guide orient="horz" pos="570"/>
        <p:guide orient="horz" pos="3806"/>
        <p:guide orient="horz" pos="3752"/>
        <p:guide orient="horz" pos="1298"/>
        <p:guide orient="horz" pos="4201"/>
        <p:guide pos="2880"/>
        <p:guide pos="612"/>
        <p:guide pos="5148"/>
        <p:guide pos="271"/>
        <p:guide pos="5497"/>
        <p:guide pos="2154"/>
        <p:guide orient="horz" pos="3748"/>
        <p:guide orient="horz" pos="2387"/>
        <p:guide orient="horz" pos="3475"/>
        <p:guide pos="521"/>
        <p:guide pos="2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78AA6-9FDC-41F7-B323-BCDF03D68AD2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0609E-2C54-461F-953F-5D145ABA74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3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0609E-2C54-461F-953F-5D145ABA74F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42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0609E-2C54-461F-953F-5D145ABA74F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46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0609E-2C54-461F-953F-5D145ABA74F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493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Highlight that is small </a:t>
            </a:r>
            <a:r>
              <a:rPr lang="en-FR" dirty="0">
                <a:sym typeface="Wingdings" pitchFamily="2" charset="2"/>
              </a:rPr>
              <a:t> same order as lambda</a:t>
            </a:r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0609E-2C54-461F-953F-5D145ABA74F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6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0609E-2C54-461F-953F-5D145ABA74F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98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0213" y="432000"/>
            <a:ext cx="8280000" cy="5614987"/>
          </a:xfrm>
          <a:custGeom>
            <a:avLst/>
            <a:gdLst>
              <a:gd name="connsiteX0" fmla="*/ 2881787 w 8280000"/>
              <a:gd name="connsiteY0" fmla="*/ 0 h 5614987"/>
              <a:gd name="connsiteX1" fmla="*/ 8280000 w 8280000"/>
              <a:gd name="connsiteY1" fmla="*/ 0 h 5614987"/>
              <a:gd name="connsiteX2" fmla="*/ 8280000 w 8280000"/>
              <a:gd name="connsiteY2" fmla="*/ 5614987 h 5614987"/>
              <a:gd name="connsiteX3" fmla="*/ 0 w 8280000"/>
              <a:gd name="connsiteY3" fmla="*/ 5614987 h 5614987"/>
              <a:gd name="connsiteX4" fmla="*/ 0 w 8280000"/>
              <a:gd name="connsiteY4" fmla="*/ 2880000 h 5614987"/>
              <a:gd name="connsiteX5" fmla="*/ 2881787 w 8280000"/>
              <a:gd name="connsiteY5" fmla="*/ 2880000 h 561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0000" h="5614987">
                <a:moveTo>
                  <a:pt x="2881787" y="0"/>
                </a:moveTo>
                <a:lnTo>
                  <a:pt x="8280000" y="0"/>
                </a:lnTo>
                <a:lnTo>
                  <a:pt x="8280000" y="5614987"/>
                </a:lnTo>
                <a:lnTo>
                  <a:pt x="0" y="5614987"/>
                </a:lnTo>
                <a:lnTo>
                  <a:pt x="0" y="2880000"/>
                </a:lnTo>
                <a:lnTo>
                  <a:pt x="2881787" y="288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26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</a:t>
            </a:r>
            <a:br>
              <a:rPr lang="fr-FR" noProof="0"/>
            </a:br>
            <a:r>
              <a:rPr lang="fr-FR" noProof="0"/>
              <a:t>si besoin sélectionner l’image avec le bouton droit de la souris</a:t>
            </a:r>
            <a:br>
              <a:rPr lang="fr-FR" noProof="0"/>
            </a:br>
            <a:r>
              <a:rPr lang="fr-FR" noProof="0"/>
              <a:t>puis sélectionner réorganiser / arrière plan</a:t>
            </a: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0" y="0"/>
            <a:ext cx="34308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 bwMode="gray">
          <a:xfrm rot="16200000">
            <a:off x="6142937" y="3045921"/>
            <a:ext cx="5613599" cy="388533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D1B1DBD4-8429-45D1-9C8F-50F1D81BF9DA}" type="datetime1">
              <a:rPr lang="fr-FR" smtClean="0"/>
              <a:t>02/04/2024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fr-FR"/>
              <a:t>-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Forme libre : forme 2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0" y="0"/>
            <a:ext cx="3430800" cy="3430800"/>
          </a:xfrm>
          <a:custGeom>
            <a:avLst/>
            <a:gdLst>
              <a:gd name="connsiteX0" fmla="*/ 3250800 w 3430800"/>
              <a:gd name="connsiteY0" fmla="*/ 0 h 3430800"/>
              <a:gd name="connsiteX1" fmla="*/ 3430800 w 3430800"/>
              <a:gd name="connsiteY1" fmla="*/ 0 h 3430800"/>
              <a:gd name="connsiteX2" fmla="*/ 3430800 w 3430800"/>
              <a:gd name="connsiteY2" fmla="*/ 3249000 h 3430800"/>
              <a:gd name="connsiteX3" fmla="*/ 3430800 w 3430800"/>
              <a:gd name="connsiteY3" fmla="*/ 3429000 h 3430800"/>
              <a:gd name="connsiteX4" fmla="*/ 3430800 w 3430800"/>
              <a:gd name="connsiteY4" fmla="*/ 3430800 h 3430800"/>
              <a:gd name="connsiteX5" fmla="*/ 3250800 w 3430800"/>
              <a:gd name="connsiteY5" fmla="*/ 3430800 h 3430800"/>
              <a:gd name="connsiteX6" fmla="*/ 3250800 w 3430800"/>
              <a:gd name="connsiteY6" fmla="*/ 3429000 h 3430800"/>
              <a:gd name="connsiteX7" fmla="*/ 0 w 3430800"/>
              <a:gd name="connsiteY7" fmla="*/ 3429000 h 3430800"/>
              <a:gd name="connsiteX8" fmla="*/ 0 w 3430800"/>
              <a:gd name="connsiteY8" fmla="*/ 3249000 h 3430800"/>
              <a:gd name="connsiteX9" fmla="*/ 3250800 w 3430800"/>
              <a:gd name="connsiteY9" fmla="*/ 324900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800" h="3430800">
                <a:moveTo>
                  <a:pt x="3250800" y="0"/>
                </a:moveTo>
                <a:lnTo>
                  <a:pt x="3430800" y="0"/>
                </a:lnTo>
                <a:lnTo>
                  <a:pt x="3430800" y="3249000"/>
                </a:lnTo>
                <a:lnTo>
                  <a:pt x="3430800" y="3429000"/>
                </a:lnTo>
                <a:lnTo>
                  <a:pt x="3430800" y="3430800"/>
                </a:lnTo>
                <a:lnTo>
                  <a:pt x="3250800" y="3430800"/>
                </a:lnTo>
                <a:lnTo>
                  <a:pt x="3250800" y="3429000"/>
                </a:lnTo>
                <a:lnTo>
                  <a:pt x="0" y="3429000"/>
                </a:lnTo>
                <a:lnTo>
                  <a:pt x="0" y="3249000"/>
                </a:lnTo>
                <a:lnTo>
                  <a:pt x="3250800" y="324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827088" y="1628800"/>
            <a:ext cx="2520000" cy="1296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5" y="695667"/>
            <a:ext cx="1836000" cy="6417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0213" y="432000"/>
            <a:ext cx="8280000" cy="5614987"/>
          </a:xfrm>
          <a:custGeom>
            <a:avLst/>
            <a:gdLst>
              <a:gd name="connsiteX0" fmla="*/ 2881787 w 8280000"/>
              <a:gd name="connsiteY0" fmla="*/ 0 h 5614987"/>
              <a:gd name="connsiteX1" fmla="*/ 8280000 w 8280000"/>
              <a:gd name="connsiteY1" fmla="*/ 0 h 5614987"/>
              <a:gd name="connsiteX2" fmla="*/ 8280000 w 8280000"/>
              <a:gd name="connsiteY2" fmla="*/ 5614987 h 5614987"/>
              <a:gd name="connsiteX3" fmla="*/ 0 w 8280000"/>
              <a:gd name="connsiteY3" fmla="*/ 5614987 h 5614987"/>
              <a:gd name="connsiteX4" fmla="*/ 0 w 8280000"/>
              <a:gd name="connsiteY4" fmla="*/ 2880000 h 5614987"/>
              <a:gd name="connsiteX5" fmla="*/ 2881787 w 8280000"/>
              <a:gd name="connsiteY5" fmla="*/ 2880000 h 561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0000" h="5614987">
                <a:moveTo>
                  <a:pt x="2881787" y="0"/>
                </a:moveTo>
                <a:lnTo>
                  <a:pt x="8280000" y="0"/>
                </a:lnTo>
                <a:lnTo>
                  <a:pt x="8280000" y="5614987"/>
                </a:lnTo>
                <a:lnTo>
                  <a:pt x="0" y="5614987"/>
                </a:lnTo>
                <a:lnTo>
                  <a:pt x="0" y="2880000"/>
                </a:lnTo>
                <a:lnTo>
                  <a:pt x="2881787" y="288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26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</a:t>
            </a:r>
            <a:br>
              <a:rPr lang="fr-FR" noProof="0"/>
            </a:br>
            <a:r>
              <a:rPr lang="fr-FR" noProof="0"/>
              <a:t>si besoin sélectionner l’image avec le bouton droit de la souris</a:t>
            </a:r>
            <a:br>
              <a:rPr lang="fr-FR" noProof="0"/>
            </a:br>
            <a:r>
              <a:rPr lang="fr-FR" noProof="0"/>
              <a:t>puis sélectionner réorganiser / arrière plan</a:t>
            </a: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0" y="0"/>
            <a:ext cx="34308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 bwMode="gray">
          <a:xfrm rot="16200000">
            <a:off x="6142937" y="3045921"/>
            <a:ext cx="5613599" cy="388533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D1B1DBD4-8429-45D1-9C8F-50F1D81BF9DA}" type="datetime1">
              <a:rPr lang="fr-FR" smtClean="0"/>
              <a:t>02/04/2024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fr-FR"/>
              <a:t>-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Forme libre : forme 2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0" y="0"/>
            <a:ext cx="3430800" cy="3430800"/>
          </a:xfrm>
          <a:custGeom>
            <a:avLst/>
            <a:gdLst>
              <a:gd name="connsiteX0" fmla="*/ 3250800 w 3430800"/>
              <a:gd name="connsiteY0" fmla="*/ 0 h 3430800"/>
              <a:gd name="connsiteX1" fmla="*/ 3430800 w 3430800"/>
              <a:gd name="connsiteY1" fmla="*/ 0 h 3430800"/>
              <a:gd name="connsiteX2" fmla="*/ 3430800 w 3430800"/>
              <a:gd name="connsiteY2" fmla="*/ 3249000 h 3430800"/>
              <a:gd name="connsiteX3" fmla="*/ 3430800 w 3430800"/>
              <a:gd name="connsiteY3" fmla="*/ 3429000 h 3430800"/>
              <a:gd name="connsiteX4" fmla="*/ 3430800 w 3430800"/>
              <a:gd name="connsiteY4" fmla="*/ 3430800 h 3430800"/>
              <a:gd name="connsiteX5" fmla="*/ 3250800 w 3430800"/>
              <a:gd name="connsiteY5" fmla="*/ 3430800 h 3430800"/>
              <a:gd name="connsiteX6" fmla="*/ 3250800 w 3430800"/>
              <a:gd name="connsiteY6" fmla="*/ 3429000 h 3430800"/>
              <a:gd name="connsiteX7" fmla="*/ 0 w 3430800"/>
              <a:gd name="connsiteY7" fmla="*/ 3429000 h 3430800"/>
              <a:gd name="connsiteX8" fmla="*/ 0 w 3430800"/>
              <a:gd name="connsiteY8" fmla="*/ 3249000 h 3430800"/>
              <a:gd name="connsiteX9" fmla="*/ 3250800 w 3430800"/>
              <a:gd name="connsiteY9" fmla="*/ 324900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800" h="3430800">
                <a:moveTo>
                  <a:pt x="3250800" y="0"/>
                </a:moveTo>
                <a:lnTo>
                  <a:pt x="3430800" y="0"/>
                </a:lnTo>
                <a:lnTo>
                  <a:pt x="3430800" y="3249000"/>
                </a:lnTo>
                <a:lnTo>
                  <a:pt x="3430800" y="3429000"/>
                </a:lnTo>
                <a:lnTo>
                  <a:pt x="3430800" y="3430800"/>
                </a:lnTo>
                <a:lnTo>
                  <a:pt x="3250800" y="3430800"/>
                </a:lnTo>
                <a:lnTo>
                  <a:pt x="3250800" y="3429000"/>
                </a:lnTo>
                <a:lnTo>
                  <a:pt x="0" y="3429000"/>
                </a:lnTo>
                <a:lnTo>
                  <a:pt x="0" y="3249000"/>
                </a:lnTo>
                <a:lnTo>
                  <a:pt x="3250800" y="324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827088" y="1628800"/>
            <a:ext cx="2520000" cy="1296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5" y="695667"/>
            <a:ext cx="1836000" cy="6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8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blackWhite">
          <a:xfrm>
            <a:off x="432000" y="432000"/>
            <a:ext cx="8280000" cy="56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0" y="0"/>
            <a:ext cx="34308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3708400" y="3049200"/>
            <a:ext cx="4464050" cy="2466000"/>
          </a:xfrm>
          <a:noFill/>
        </p:spPr>
        <p:txBody>
          <a:bodyPr lIns="0" bIns="0" anchor="t" anchorCtr="0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7C6A7D7F-67E6-4658-A971-E0BBCA442A02}" type="datetime1">
              <a:rPr lang="fr-FR" smtClean="0"/>
              <a:t>02/04/2024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fr-FR"/>
              <a:t>-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5" y="695667"/>
            <a:ext cx="1836000" cy="6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7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432000" y="432000"/>
            <a:ext cx="8280000" cy="56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0" y="0"/>
            <a:ext cx="34308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828000" y="1627200"/>
            <a:ext cx="2520000" cy="1296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1A9D5317-4B58-467E-A75A-15AA39B18182}" type="datetime1">
              <a:rPr lang="fr-FR" smtClean="0"/>
              <a:t>02/04/2024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fr-FR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3528000" y="2645151"/>
            <a:ext cx="4644450" cy="3304799"/>
          </a:xfrm>
        </p:spPr>
        <p:txBody>
          <a:bodyPr anchor="t" anchorCtr="0"/>
          <a:lstStyle>
            <a:lvl1pPr marL="180000" indent="-180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Lucida Grande"/>
              <a:buChar char=" "/>
              <a:tabLst>
                <a:tab pos="540000" algn="l"/>
              </a:tabLs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00. (tabulation) Titre du chapitre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38" y="6240717"/>
            <a:ext cx="1162068" cy="4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60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34308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683568" y="904874"/>
            <a:ext cx="2663520" cy="2232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106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pPr algn="l"/>
            <a:fld id="{95025132-AE60-4DA0-B936-D719AB851CBD}" type="datetime1">
              <a:rPr lang="fr-FR" smtClean="0"/>
              <a:t>02/04/2024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708400" y="3049200"/>
            <a:ext cx="4464050" cy="1404000"/>
          </a:xfrm>
        </p:spPr>
        <p:txBody>
          <a:bodyPr anchor="t" anchorCtr="0"/>
          <a:lstStyle>
            <a:lvl1pPr>
              <a:spcAft>
                <a:spcPts val="0"/>
              </a:spcAft>
              <a:defRPr sz="3000" b="0">
                <a:latin typeface="+mj-lt"/>
              </a:defRPr>
            </a:lvl1pPr>
          </a:lstStyle>
          <a:p>
            <a:pPr lvl="0"/>
            <a:r>
              <a:rPr lang="fr-FR" dirty="0"/>
              <a:t>Titre du chapitre sur</a:t>
            </a:r>
            <a:br>
              <a:rPr lang="fr-FR" dirty="0"/>
            </a:br>
            <a:r>
              <a:rPr lang="fr-FR" dirty="0"/>
              <a:t>trois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1493424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828000"/>
            <a:ext cx="7200900" cy="1080000"/>
          </a:xfrm>
        </p:spPr>
        <p:txBody>
          <a:bodyPr/>
          <a:lstStyle>
            <a:lvl1pPr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71550" y="2060575"/>
            <a:ext cx="7200900" cy="3889375"/>
          </a:xfrm>
        </p:spPr>
        <p:txBody>
          <a:bodyPr/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</p:spTree>
    <p:extLst>
      <p:ext uri="{BB962C8B-B14F-4D97-AF65-F5344CB8AC3E}">
        <p14:creationId xmlns:p14="http://schemas.microsoft.com/office/powerpoint/2010/main" val="256029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11593117-4781-496B-801F-E5F094F7BDC4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49" y="904874"/>
            <a:ext cx="3348000" cy="319125"/>
          </a:xfrm>
        </p:spPr>
        <p:txBody>
          <a:bodyPr anchor="b" anchorCtr="0"/>
          <a:lstStyle>
            <a:lvl1pPr>
              <a:spcAft>
                <a:spcPts val="0"/>
              </a:spcAft>
              <a:defRPr sz="1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5"/>
          </p:nvPr>
        </p:nvSpPr>
        <p:spPr bwMode="gray">
          <a:xfrm>
            <a:off x="971549" y="1268413"/>
            <a:ext cx="3347537" cy="2376487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 bwMode="gray">
          <a:xfrm rot="16200000">
            <a:off x="3288345" y="2360758"/>
            <a:ext cx="2376000" cy="191310"/>
          </a:xfrm>
        </p:spPr>
        <p:txBody>
          <a:bodyPr/>
          <a:lstStyle>
            <a:lvl1pPr>
              <a:spcAft>
                <a:spcPts val="0"/>
              </a:spcAft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971550" y="3789362"/>
            <a:ext cx="3348000" cy="2160587"/>
          </a:xfrm>
        </p:spPr>
        <p:txBody>
          <a:bodyPr/>
          <a:lstStyle>
            <a:lvl1pPr marL="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1pPr>
            <a:lvl2pPr marL="144000" indent="-1440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200" b="0">
                <a:solidFill>
                  <a:schemeClr val="tx1"/>
                </a:solidFill>
              </a:defRPr>
            </a:lvl2pPr>
            <a:lvl3pPr marL="324000" indent="-144000">
              <a:spcBef>
                <a:spcPts val="200"/>
              </a:spcBef>
              <a:spcAft>
                <a:spcPts val="200"/>
              </a:spcAft>
              <a:buFont typeface="Tahoma" panose="020B0604030504040204" pitchFamily="34" charset="0"/>
              <a:buChar char="&gt;"/>
              <a:defRPr sz="1200" b="0">
                <a:solidFill>
                  <a:schemeClr val="tx1"/>
                </a:solidFill>
              </a:defRPr>
            </a:lvl3pPr>
            <a:lvl4pPr marL="576000" indent="-144000">
              <a:spcBef>
                <a:spcPts val="200"/>
              </a:spcBef>
              <a:spcAft>
                <a:spcPts val="200"/>
              </a:spcAft>
              <a:buClrTx/>
              <a:buFont typeface="Tahoma" panose="020B0604030504040204" pitchFamily="34" charset="0"/>
              <a:buChar char="-"/>
              <a:defRPr sz="1200" b="0">
                <a:solidFill>
                  <a:schemeClr val="tx1"/>
                </a:solidFill>
              </a:defRPr>
            </a:lvl4pPr>
            <a:lvl5pPr marL="57600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Texte courant</a:t>
            </a:r>
          </a:p>
          <a:p>
            <a:pPr lvl="1"/>
            <a:r>
              <a:rPr lang="fr-FR" dirty="0"/>
              <a:t>Texte puce de niveau 1</a:t>
            </a:r>
          </a:p>
          <a:p>
            <a:pPr lvl="2"/>
            <a:r>
              <a:rPr lang="fr-FR" dirty="0"/>
              <a:t>Texte puce de niveau 2</a:t>
            </a:r>
          </a:p>
          <a:p>
            <a:pPr lvl="3"/>
            <a:r>
              <a:rPr lang="fr-FR" dirty="0"/>
              <a:t>Texte puce de niveau 3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824450" y="904874"/>
            <a:ext cx="3348000" cy="319125"/>
          </a:xfrm>
        </p:spPr>
        <p:txBody>
          <a:bodyPr anchor="b" anchorCtr="0"/>
          <a:lstStyle>
            <a:lvl1pPr>
              <a:spcAft>
                <a:spcPts val="0"/>
              </a:spcAft>
              <a:defRPr sz="1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25"/>
          </p:nvPr>
        </p:nvSpPr>
        <p:spPr bwMode="gray">
          <a:xfrm>
            <a:off x="4824450" y="1268413"/>
            <a:ext cx="3347537" cy="2376487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26" hasCustomPrompt="1"/>
          </p:nvPr>
        </p:nvSpPr>
        <p:spPr bwMode="gray">
          <a:xfrm rot="16200000">
            <a:off x="7141246" y="2360757"/>
            <a:ext cx="2376000" cy="191310"/>
          </a:xfrm>
        </p:spPr>
        <p:txBody>
          <a:bodyPr/>
          <a:lstStyle>
            <a:lvl1pPr>
              <a:spcAft>
                <a:spcPts val="0"/>
              </a:spcAft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7" hasCustomPrompt="1"/>
          </p:nvPr>
        </p:nvSpPr>
        <p:spPr>
          <a:xfrm>
            <a:off x="4824451" y="3789362"/>
            <a:ext cx="3348000" cy="2160587"/>
          </a:xfrm>
        </p:spPr>
        <p:txBody>
          <a:bodyPr/>
          <a:lstStyle>
            <a:lvl1pPr marL="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1pPr>
            <a:lvl2pPr marL="144000" indent="-1440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200" b="0">
                <a:solidFill>
                  <a:schemeClr val="tx1"/>
                </a:solidFill>
              </a:defRPr>
            </a:lvl2pPr>
            <a:lvl3pPr marL="324000" indent="-144000">
              <a:spcBef>
                <a:spcPts val="200"/>
              </a:spcBef>
              <a:spcAft>
                <a:spcPts val="200"/>
              </a:spcAft>
              <a:buFont typeface="Tahoma" panose="020B0604030504040204" pitchFamily="34" charset="0"/>
              <a:buChar char="&gt;"/>
              <a:defRPr sz="1200" b="0">
                <a:solidFill>
                  <a:schemeClr val="tx1"/>
                </a:solidFill>
              </a:defRPr>
            </a:lvl3pPr>
            <a:lvl4pPr marL="576000" indent="-144000">
              <a:spcBef>
                <a:spcPts val="200"/>
              </a:spcBef>
              <a:spcAft>
                <a:spcPts val="200"/>
              </a:spcAft>
              <a:buClrTx/>
              <a:buFont typeface="Tahoma" panose="020B0604030504040204" pitchFamily="34" charset="0"/>
              <a:buChar char="-"/>
              <a:defRPr sz="1200" b="0">
                <a:solidFill>
                  <a:schemeClr val="tx1"/>
                </a:solidFill>
              </a:defRPr>
            </a:lvl4pPr>
            <a:lvl5pPr marL="57600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Texte courant</a:t>
            </a:r>
          </a:p>
          <a:p>
            <a:pPr lvl="1"/>
            <a:r>
              <a:rPr lang="fr-FR" dirty="0"/>
              <a:t>Texte puce de niveau 1</a:t>
            </a:r>
          </a:p>
          <a:p>
            <a:pPr lvl="2"/>
            <a:r>
              <a:rPr lang="fr-FR" dirty="0"/>
              <a:t>Texte puce de niveau 2</a:t>
            </a:r>
          </a:p>
          <a:p>
            <a:pPr lvl="3"/>
            <a:r>
              <a:rPr lang="fr-FR" dirty="0"/>
              <a:t>Texte puce de niveau 3</a:t>
            </a:r>
          </a:p>
        </p:txBody>
      </p:sp>
    </p:spTree>
    <p:extLst>
      <p:ext uri="{BB962C8B-B14F-4D97-AF65-F5344CB8AC3E}">
        <p14:creationId xmlns:p14="http://schemas.microsoft.com/office/powerpoint/2010/main" val="153512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08FC0D6A-5031-49AD-BF43-4E5FEAC87745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828000"/>
            <a:ext cx="7200900" cy="1080000"/>
          </a:xfrm>
        </p:spPr>
        <p:txBody>
          <a:bodyPr/>
          <a:lstStyle>
            <a:lvl1pPr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71550" y="2060575"/>
            <a:ext cx="3348000" cy="3889375"/>
          </a:xfrm>
        </p:spPr>
        <p:txBody>
          <a:bodyPr/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572000" y="2060575"/>
            <a:ext cx="3600450" cy="252000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6"/>
          </p:nvPr>
        </p:nvSpPr>
        <p:spPr bwMode="gray">
          <a:xfrm>
            <a:off x="4572000" y="2420888"/>
            <a:ext cx="3600450" cy="3529062"/>
          </a:xfrm>
        </p:spPr>
        <p:txBody>
          <a:bodyPr tIns="54000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42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B635F365-377F-4620-A6DE-70BCBFD94B46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828000"/>
            <a:ext cx="7200900" cy="1080000"/>
          </a:xfrm>
        </p:spPr>
        <p:txBody>
          <a:bodyPr/>
          <a:lstStyle>
            <a:lvl1pPr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71550" y="2060575"/>
            <a:ext cx="7200900" cy="252000"/>
          </a:xfrm>
        </p:spPr>
        <p:txBody>
          <a:bodyPr/>
          <a:lstStyle>
            <a:lvl1pPr algn="l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6"/>
          </p:nvPr>
        </p:nvSpPr>
        <p:spPr bwMode="gray">
          <a:xfrm>
            <a:off x="971550" y="2420888"/>
            <a:ext cx="7200900" cy="3529062"/>
          </a:xfrm>
        </p:spPr>
        <p:txBody>
          <a:bodyPr tIns="540000" b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509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blackWhite">
          <a:xfrm>
            <a:off x="432000" y="432000"/>
            <a:ext cx="8280000" cy="56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827088" y="904875"/>
            <a:ext cx="7345362" cy="2376000"/>
          </a:xfrm>
          <a:noFill/>
        </p:spPr>
        <p:txBody>
          <a:bodyPr lIns="0" bIns="0" anchor="b" anchorCtr="0"/>
          <a:lstStyle>
            <a:lvl1pPr algn="ctr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>
          <a:xfrm>
            <a:off x="0" y="6669088"/>
            <a:ext cx="430213" cy="1889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fld id="{86D56D38-296B-42F6-A96D-3E58AAFBA23A}" type="datetime1">
              <a:rPr lang="fr-FR" smtClean="0"/>
              <a:t>02/04/2024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>
          <a:xfrm>
            <a:off x="0" y="6669088"/>
            <a:ext cx="430213" cy="1889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ctr"/>
            <a:r>
              <a:rPr lang="fr-FR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>
          <a:xfrm>
            <a:off x="0" y="6669088"/>
            <a:ext cx="430213" cy="1889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827088" y="3461952"/>
            <a:ext cx="7345362" cy="2054611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38" y="6240717"/>
            <a:ext cx="1162068" cy="4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98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0213" y="432000"/>
            <a:ext cx="8280000" cy="5614987"/>
          </a:xfrm>
          <a:custGeom>
            <a:avLst/>
            <a:gdLst>
              <a:gd name="connsiteX0" fmla="*/ 2881787 w 8280000"/>
              <a:gd name="connsiteY0" fmla="*/ 0 h 5614987"/>
              <a:gd name="connsiteX1" fmla="*/ 8280000 w 8280000"/>
              <a:gd name="connsiteY1" fmla="*/ 0 h 5614987"/>
              <a:gd name="connsiteX2" fmla="*/ 8280000 w 8280000"/>
              <a:gd name="connsiteY2" fmla="*/ 5614987 h 5614987"/>
              <a:gd name="connsiteX3" fmla="*/ 0 w 8280000"/>
              <a:gd name="connsiteY3" fmla="*/ 5614987 h 5614987"/>
              <a:gd name="connsiteX4" fmla="*/ 0 w 8280000"/>
              <a:gd name="connsiteY4" fmla="*/ 2880000 h 5614987"/>
              <a:gd name="connsiteX5" fmla="*/ 2881787 w 8280000"/>
              <a:gd name="connsiteY5" fmla="*/ 2880000 h 561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0000" h="5614987">
                <a:moveTo>
                  <a:pt x="2881787" y="0"/>
                </a:moveTo>
                <a:lnTo>
                  <a:pt x="8280000" y="0"/>
                </a:lnTo>
                <a:lnTo>
                  <a:pt x="8280000" y="5614987"/>
                </a:lnTo>
                <a:lnTo>
                  <a:pt x="0" y="5614987"/>
                </a:lnTo>
                <a:lnTo>
                  <a:pt x="0" y="2880000"/>
                </a:lnTo>
                <a:lnTo>
                  <a:pt x="2881787" y="288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26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</a:t>
            </a:r>
            <a:br>
              <a:rPr lang="fr-FR" noProof="0"/>
            </a:br>
            <a:r>
              <a:rPr lang="fr-FR" noProof="0"/>
              <a:t>si besoin sélectionner l’image avec le bouton droit de la souris</a:t>
            </a:r>
            <a:br>
              <a:rPr lang="fr-FR" noProof="0"/>
            </a:br>
            <a:r>
              <a:rPr lang="fr-FR" noProof="0"/>
              <a:t>puis sélectionner réorganiser / arrière plan</a:t>
            </a: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0" y="0"/>
            <a:ext cx="34308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 bwMode="gray">
          <a:xfrm rot="16200000">
            <a:off x="6142937" y="3045921"/>
            <a:ext cx="5613599" cy="388533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D1B1DBD4-8429-45D1-9C8F-50F1D81BF9DA}" type="datetime1">
              <a:rPr lang="fr-FR" smtClean="0"/>
              <a:t>02/04/2024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fr-FR"/>
              <a:t>-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Forme libre : forme 2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0" y="0"/>
            <a:ext cx="3430800" cy="3430800"/>
          </a:xfrm>
          <a:custGeom>
            <a:avLst/>
            <a:gdLst>
              <a:gd name="connsiteX0" fmla="*/ 3250800 w 3430800"/>
              <a:gd name="connsiteY0" fmla="*/ 0 h 3430800"/>
              <a:gd name="connsiteX1" fmla="*/ 3430800 w 3430800"/>
              <a:gd name="connsiteY1" fmla="*/ 0 h 3430800"/>
              <a:gd name="connsiteX2" fmla="*/ 3430800 w 3430800"/>
              <a:gd name="connsiteY2" fmla="*/ 3249000 h 3430800"/>
              <a:gd name="connsiteX3" fmla="*/ 3430800 w 3430800"/>
              <a:gd name="connsiteY3" fmla="*/ 3429000 h 3430800"/>
              <a:gd name="connsiteX4" fmla="*/ 3430800 w 3430800"/>
              <a:gd name="connsiteY4" fmla="*/ 3430800 h 3430800"/>
              <a:gd name="connsiteX5" fmla="*/ 3250800 w 3430800"/>
              <a:gd name="connsiteY5" fmla="*/ 3430800 h 3430800"/>
              <a:gd name="connsiteX6" fmla="*/ 3250800 w 3430800"/>
              <a:gd name="connsiteY6" fmla="*/ 3429000 h 3430800"/>
              <a:gd name="connsiteX7" fmla="*/ 0 w 3430800"/>
              <a:gd name="connsiteY7" fmla="*/ 3429000 h 3430800"/>
              <a:gd name="connsiteX8" fmla="*/ 0 w 3430800"/>
              <a:gd name="connsiteY8" fmla="*/ 3249000 h 3430800"/>
              <a:gd name="connsiteX9" fmla="*/ 3250800 w 3430800"/>
              <a:gd name="connsiteY9" fmla="*/ 324900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800" h="3430800">
                <a:moveTo>
                  <a:pt x="3250800" y="0"/>
                </a:moveTo>
                <a:lnTo>
                  <a:pt x="3430800" y="0"/>
                </a:lnTo>
                <a:lnTo>
                  <a:pt x="3430800" y="3249000"/>
                </a:lnTo>
                <a:lnTo>
                  <a:pt x="3430800" y="3429000"/>
                </a:lnTo>
                <a:lnTo>
                  <a:pt x="3430800" y="3430800"/>
                </a:lnTo>
                <a:lnTo>
                  <a:pt x="3250800" y="3430800"/>
                </a:lnTo>
                <a:lnTo>
                  <a:pt x="3250800" y="3429000"/>
                </a:lnTo>
                <a:lnTo>
                  <a:pt x="0" y="3429000"/>
                </a:lnTo>
                <a:lnTo>
                  <a:pt x="0" y="3249000"/>
                </a:lnTo>
                <a:lnTo>
                  <a:pt x="3250800" y="324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827088" y="1628800"/>
            <a:ext cx="2520000" cy="1296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5" y="695667"/>
            <a:ext cx="1836000" cy="6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blackWhite">
          <a:xfrm>
            <a:off x="432000" y="432000"/>
            <a:ext cx="8280000" cy="56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0" y="0"/>
            <a:ext cx="34308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3708400" y="3049200"/>
            <a:ext cx="4464050" cy="2467363"/>
          </a:xfrm>
          <a:noFill/>
        </p:spPr>
        <p:txBody>
          <a:bodyPr lIns="0" bIns="0" anchor="t" anchorCtr="0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7C6A7D7F-67E6-4658-A971-E0BBCA442A02}" type="datetime1">
              <a:rPr lang="fr-FR" smtClean="0"/>
              <a:t>02/04/2024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fr-FR"/>
              <a:t>-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5" y="695667"/>
            <a:ext cx="1836000" cy="6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86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blackWhite">
          <a:xfrm>
            <a:off x="432000" y="432000"/>
            <a:ext cx="8280000" cy="56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0" y="0"/>
            <a:ext cx="34308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3708400" y="3049200"/>
            <a:ext cx="4464050" cy="2466000"/>
          </a:xfrm>
          <a:noFill/>
        </p:spPr>
        <p:txBody>
          <a:bodyPr lIns="0" bIns="0" anchor="t" anchorCtr="0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7C6A7D7F-67E6-4658-A971-E0BBCA442A02}" type="datetime1">
              <a:rPr lang="fr-FR" smtClean="0"/>
              <a:t>02/04/2024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fr-FR"/>
              <a:t>-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5" y="695667"/>
            <a:ext cx="1836000" cy="6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15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432000" y="432000"/>
            <a:ext cx="8280000" cy="56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0" y="0"/>
            <a:ext cx="34308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828000" y="1627200"/>
            <a:ext cx="2520000" cy="1296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1A9D5317-4B58-467E-A75A-15AA39B18182}" type="datetime1">
              <a:rPr lang="fr-FR" smtClean="0"/>
              <a:t>02/04/2024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fr-FR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3528000" y="2645151"/>
            <a:ext cx="4644450" cy="3304799"/>
          </a:xfrm>
        </p:spPr>
        <p:txBody>
          <a:bodyPr anchor="t" anchorCtr="0"/>
          <a:lstStyle>
            <a:lvl1pPr marL="180000" indent="-180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Lucida Grande"/>
              <a:buChar char=" "/>
              <a:tabLst>
                <a:tab pos="540000" algn="l"/>
              </a:tabLs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00. (tabulation) Titre du chapitre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38" y="6240717"/>
            <a:ext cx="1162068" cy="4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07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34308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683568" y="904874"/>
            <a:ext cx="2663520" cy="2232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10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pPr algn="l"/>
            <a:fld id="{95025132-AE60-4DA0-B936-D719AB851CBD}" type="datetime1">
              <a:rPr lang="fr-FR" smtClean="0"/>
              <a:t>02/04/2024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708400" y="3049200"/>
            <a:ext cx="4464050" cy="1404000"/>
          </a:xfrm>
        </p:spPr>
        <p:txBody>
          <a:bodyPr anchor="t" anchorCtr="0"/>
          <a:lstStyle>
            <a:lvl1pPr>
              <a:spcAft>
                <a:spcPts val="0"/>
              </a:spcAft>
              <a:defRPr sz="3000" b="0">
                <a:latin typeface="+mj-lt"/>
              </a:defRPr>
            </a:lvl1pPr>
          </a:lstStyle>
          <a:p>
            <a:pPr lvl="0"/>
            <a:r>
              <a:rPr lang="fr-FR" dirty="0"/>
              <a:t>Titre du chapitre sur</a:t>
            </a:r>
            <a:br>
              <a:rPr lang="fr-FR" dirty="0"/>
            </a:br>
            <a:r>
              <a:rPr lang="fr-FR" dirty="0"/>
              <a:t>trois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394021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828000"/>
            <a:ext cx="7200900" cy="1080000"/>
          </a:xfrm>
        </p:spPr>
        <p:txBody>
          <a:bodyPr/>
          <a:lstStyle>
            <a:lvl1pPr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71550" y="2060575"/>
            <a:ext cx="7200900" cy="3889375"/>
          </a:xfrm>
        </p:spPr>
        <p:txBody>
          <a:bodyPr/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</p:spTree>
    <p:extLst>
      <p:ext uri="{BB962C8B-B14F-4D97-AF65-F5344CB8AC3E}">
        <p14:creationId xmlns:p14="http://schemas.microsoft.com/office/powerpoint/2010/main" val="995291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11593117-4781-496B-801F-E5F094F7BDC4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49" y="904874"/>
            <a:ext cx="3348000" cy="319125"/>
          </a:xfrm>
        </p:spPr>
        <p:txBody>
          <a:bodyPr anchor="b" anchorCtr="0"/>
          <a:lstStyle>
            <a:lvl1pPr>
              <a:spcAft>
                <a:spcPts val="0"/>
              </a:spcAft>
              <a:defRPr sz="1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5"/>
          </p:nvPr>
        </p:nvSpPr>
        <p:spPr bwMode="gray">
          <a:xfrm>
            <a:off x="971549" y="1268413"/>
            <a:ext cx="3347537" cy="2376487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 bwMode="gray">
          <a:xfrm rot="16200000">
            <a:off x="3288345" y="2360758"/>
            <a:ext cx="2376000" cy="191310"/>
          </a:xfrm>
        </p:spPr>
        <p:txBody>
          <a:bodyPr/>
          <a:lstStyle>
            <a:lvl1pPr>
              <a:spcAft>
                <a:spcPts val="0"/>
              </a:spcAft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971550" y="3789362"/>
            <a:ext cx="3348000" cy="2160587"/>
          </a:xfrm>
        </p:spPr>
        <p:txBody>
          <a:bodyPr/>
          <a:lstStyle>
            <a:lvl1pPr marL="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1pPr>
            <a:lvl2pPr marL="144000" indent="-1440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200" b="0">
                <a:solidFill>
                  <a:schemeClr val="tx1"/>
                </a:solidFill>
              </a:defRPr>
            </a:lvl2pPr>
            <a:lvl3pPr marL="324000" indent="-144000">
              <a:spcBef>
                <a:spcPts val="200"/>
              </a:spcBef>
              <a:spcAft>
                <a:spcPts val="200"/>
              </a:spcAft>
              <a:buFont typeface="Tahoma" panose="020B0604030504040204" pitchFamily="34" charset="0"/>
              <a:buChar char="&gt;"/>
              <a:defRPr sz="1200" b="0">
                <a:solidFill>
                  <a:schemeClr val="tx1"/>
                </a:solidFill>
              </a:defRPr>
            </a:lvl3pPr>
            <a:lvl4pPr marL="576000" indent="-144000">
              <a:spcBef>
                <a:spcPts val="200"/>
              </a:spcBef>
              <a:spcAft>
                <a:spcPts val="200"/>
              </a:spcAft>
              <a:buClrTx/>
              <a:buFont typeface="Tahoma" panose="020B0604030504040204" pitchFamily="34" charset="0"/>
              <a:buChar char="-"/>
              <a:defRPr sz="1200" b="0">
                <a:solidFill>
                  <a:schemeClr val="tx1"/>
                </a:solidFill>
              </a:defRPr>
            </a:lvl4pPr>
            <a:lvl5pPr marL="57600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Texte courant</a:t>
            </a:r>
          </a:p>
          <a:p>
            <a:pPr lvl="1"/>
            <a:r>
              <a:rPr lang="fr-FR" dirty="0"/>
              <a:t>Texte puce de niveau 1</a:t>
            </a:r>
          </a:p>
          <a:p>
            <a:pPr lvl="2"/>
            <a:r>
              <a:rPr lang="fr-FR" dirty="0"/>
              <a:t>Texte puce de niveau 2</a:t>
            </a:r>
          </a:p>
          <a:p>
            <a:pPr lvl="3"/>
            <a:r>
              <a:rPr lang="fr-FR" dirty="0"/>
              <a:t>Texte puce de niveau 3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824450" y="904874"/>
            <a:ext cx="3348000" cy="319125"/>
          </a:xfrm>
        </p:spPr>
        <p:txBody>
          <a:bodyPr anchor="b" anchorCtr="0"/>
          <a:lstStyle>
            <a:lvl1pPr>
              <a:spcAft>
                <a:spcPts val="0"/>
              </a:spcAft>
              <a:defRPr sz="1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25"/>
          </p:nvPr>
        </p:nvSpPr>
        <p:spPr bwMode="gray">
          <a:xfrm>
            <a:off x="4824450" y="1268413"/>
            <a:ext cx="3347537" cy="2376487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26" hasCustomPrompt="1"/>
          </p:nvPr>
        </p:nvSpPr>
        <p:spPr bwMode="gray">
          <a:xfrm rot="16200000">
            <a:off x="7141246" y="2360757"/>
            <a:ext cx="2376000" cy="191310"/>
          </a:xfrm>
        </p:spPr>
        <p:txBody>
          <a:bodyPr/>
          <a:lstStyle>
            <a:lvl1pPr>
              <a:spcAft>
                <a:spcPts val="0"/>
              </a:spcAft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7" hasCustomPrompt="1"/>
          </p:nvPr>
        </p:nvSpPr>
        <p:spPr>
          <a:xfrm>
            <a:off x="4824451" y="3789362"/>
            <a:ext cx="3348000" cy="2160587"/>
          </a:xfrm>
        </p:spPr>
        <p:txBody>
          <a:bodyPr/>
          <a:lstStyle>
            <a:lvl1pPr marL="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1pPr>
            <a:lvl2pPr marL="144000" indent="-1440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200" b="0">
                <a:solidFill>
                  <a:schemeClr val="tx1"/>
                </a:solidFill>
              </a:defRPr>
            </a:lvl2pPr>
            <a:lvl3pPr marL="324000" indent="-144000">
              <a:spcBef>
                <a:spcPts val="200"/>
              </a:spcBef>
              <a:spcAft>
                <a:spcPts val="200"/>
              </a:spcAft>
              <a:buFont typeface="Tahoma" panose="020B0604030504040204" pitchFamily="34" charset="0"/>
              <a:buChar char="&gt;"/>
              <a:defRPr sz="1200" b="0">
                <a:solidFill>
                  <a:schemeClr val="tx1"/>
                </a:solidFill>
              </a:defRPr>
            </a:lvl3pPr>
            <a:lvl4pPr marL="576000" indent="-144000">
              <a:spcBef>
                <a:spcPts val="200"/>
              </a:spcBef>
              <a:spcAft>
                <a:spcPts val="200"/>
              </a:spcAft>
              <a:buClrTx/>
              <a:buFont typeface="Tahoma" panose="020B0604030504040204" pitchFamily="34" charset="0"/>
              <a:buChar char="-"/>
              <a:defRPr sz="1200" b="0">
                <a:solidFill>
                  <a:schemeClr val="tx1"/>
                </a:solidFill>
              </a:defRPr>
            </a:lvl4pPr>
            <a:lvl5pPr marL="57600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Texte courant</a:t>
            </a:r>
          </a:p>
          <a:p>
            <a:pPr lvl="1"/>
            <a:r>
              <a:rPr lang="fr-FR" dirty="0"/>
              <a:t>Texte puce de niveau 1</a:t>
            </a:r>
          </a:p>
          <a:p>
            <a:pPr lvl="2"/>
            <a:r>
              <a:rPr lang="fr-FR" dirty="0"/>
              <a:t>Texte puce de niveau 2</a:t>
            </a:r>
          </a:p>
          <a:p>
            <a:pPr lvl="3"/>
            <a:r>
              <a:rPr lang="fr-FR" dirty="0"/>
              <a:t>Texte puce de niveau 3</a:t>
            </a:r>
          </a:p>
        </p:txBody>
      </p:sp>
    </p:spTree>
    <p:extLst>
      <p:ext uri="{BB962C8B-B14F-4D97-AF65-F5344CB8AC3E}">
        <p14:creationId xmlns:p14="http://schemas.microsoft.com/office/powerpoint/2010/main" val="1066872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08FC0D6A-5031-49AD-BF43-4E5FEAC87745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828000"/>
            <a:ext cx="7200900" cy="1080000"/>
          </a:xfrm>
        </p:spPr>
        <p:txBody>
          <a:bodyPr/>
          <a:lstStyle>
            <a:lvl1pPr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71550" y="2060575"/>
            <a:ext cx="3348000" cy="3889375"/>
          </a:xfrm>
        </p:spPr>
        <p:txBody>
          <a:bodyPr/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572000" y="2060575"/>
            <a:ext cx="3600450" cy="252000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6"/>
          </p:nvPr>
        </p:nvSpPr>
        <p:spPr bwMode="gray">
          <a:xfrm>
            <a:off x="4572000" y="2420888"/>
            <a:ext cx="3600450" cy="3529062"/>
          </a:xfrm>
        </p:spPr>
        <p:txBody>
          <a:bodyPr tIns="54000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398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B635F365-377F-4620-A6DE-70BCBFD94B46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828000"/>
            <a:ext cx="7200900" cy="1080000"/>
          </a:xfrm>
        </p:spPr>
        <p:txBody>
          <a:bodyPr/>
          <a:lstStyle>
            <a:lvl1pPr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71550" y="2060575"/>
            <a:ext cx="7200900" cy="252000"/>
          </a:xfrm>
        </p:spPr>
        <p:txBody>
          <a:bodyPr/>
          <a:lstStyle>
            <a:lvl1pPr algn="l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6"/>
          </p:nvPr>
        </p:nvSpPr>
        <p:spPr bwMode="gray">
          <a:xfrm>
            <a:off x="971550" y="2420888"/>
            <a:ext cx="7200900" cy="3529062"/>
          </a:xfrm>
        </p:spPr>
        <p:txBody>
          <a:bodyPr tIns="540000" b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638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blackWhite">
          <a:xfrm>
            <a:off x="432000" y="432000"/>
            <a:ext cx="8280000" cy="56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827088" y="904875"/>
            <a:ext cx="7345362" cy="2376000"/>
          </a:xfrm>
          <a:noFill/>
        </p:spPr>
        <p:txBody>
          <a:bodyPr lIns="0" bIns="0" anchor="b" anchorCtr="0"/>
          <a:lstStyle>
            <a:lvl1pPr algn="ctr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>
          <a:xfrm>
            <a:off x="0" y="6669088"/>
            <a:ext cx="430213" cy="1889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fld id="{86D56D38-296B-42F6-A96D-3E58AAFBA23A}" type="datetime1">
              <a:rPr lang="fr-FR" smtClean="0"/>
              <a:t>02/04/2024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>
          <a:xfrm>
            <a:off x="0" y="6669088"/>
            <a:ext cx="430213" cy="1889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ctr"/>
            <a:r>
              <a:rPr lang="fr-FR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>
          <a:xfrm>
            <a:off x="0" y="6669088"/>
            <a:ext cx="430213" cy="1889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827088" y="3461952"/>
            <a:ext cx="7345362" cy="2054611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38" y="6240717"/>
            <a:ext cx="1162068" cy="4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2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432000" y="432000"/>
            <a:ext cx="8280000" cy="56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0" y="0"/>
            <a:ext cx="34308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828000" y="1627200"/>
            <a:ext cx="2520000" cy="1296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1A9D5317-4B58-467E-A75A-15AA39B18182}" type="datetime1">
              <a:rPr lang="fr-FR" smtClean="0"/>
              <a:t>02/04/2024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ctr"/>
            <a:r>
              <a:rPr lang="fr-FR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3528000" y="2645151"/>
            <a:ext cx="4644450" cy="3304799"/>
          </a:xfrm>
        </p:spPr>
        <p:txBody>
          <a:bodyPr anchor="t" anchorCtr="0"/>
          <a:lstStyle>
            <a:lvl1pPr marL="180000" indent="-180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Lucida Grande"/>
              <a:buChar char=" "/>
              <a:tabLst>
                <a:tab pos="540000" algn="l"/>
              </a:tabLs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00. (tabulation) Titre du chapitre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38" y="6240717"/>
            <a:ext cx="1162068" cy="4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9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34308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683568" y="904874"/>
            <a:ext cx="2663520" cy="2232000"/>
          </a:xfrm>
          <a:noFill/>
        </p:spPr>
        <p:txBody>
          <a:bodyPr lIns="0" bIns="0" anchor="b" anchorCtr="0"/>
          <a:lstStyle>
            <a:lvl1pPr>
              <a:lnSpc>
                <a:spcPct val="100000"/>
              </a:lnSpc>
              <a:defRPr sz="10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pPr algn="l"/>
            <a:fld id="{95025132-AE60-4DA0-B936-D719AB851CBD}" type="datetime1">
              <a:rPr lang="fr-FR" smtClean="0"/>
              <a:t>02/04/2024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708400" y="3050046"/>
            <a:ext cx="4464050" cy="1404000"/>
          </a:xfrm>
        </p:spPr>
        <p:txBody>
          <a:bodyPr anchor="t" anchorCtr="0"/>
          <a:lstStyle>
            <a:lvl1pPr>
              <a:spcAft>
                <a:spcPts val="0"/>
              </a:spcAft>
              <a:defRPr sz="3000" b="0">
                <a:latin typeface="+mj-lt"/>
              </a:defRPr>
            </a:lvl1pPr>
          </a:lstStyle>
          <a:p>
            <a:pPr lvl="0"/>
            <a:r>
              <a:rPr lang="fr-FR" dirty="0"/>
              <a:t>Titre du chapitre sur</a:t>
            </a:r>
            <a:br>
              <a:rPr lang="fr-FR" dirty="0"/>
            </a:br>
            <a:r>
              <a:rPr lang="fr-FR" dirty="0"/>
              <a:t>trois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170942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828000"/>
            <a:ext cx="7200900" cy="1080000"/>
          </a:xfrm>
        </p:spPr>
        <p:txBody>
          <a:bodyPr/>
          <a:lstStyle>
            <a:lvl1pPr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71550" y="2060575"/>
            <a:ext cx="7200900" cy="3889375"/>
          </a:xfrm>
        </p:spPr>
        <p:txBody>
          <a:bodyPr/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</p:spTree>
    <p:extLst>
      <p:ext uri="{BB962C8B-B14F-4D97-AF65-F5344CB8AC3E}">
        <p14:creationId xmlns:p14="http://schemas.microsoft.com/office/powerpoint/2010/main" val="35081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11593117-4781-496B-801F-E5F094F7BDC4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49" y="904874"/>
            <a:ext cx="3348000" cy="319125"/>
          </a:xfrm>
        </p:spPr>
        <p:txBody>
          <a:bodyPr anchor="b" anchorCtr="0"/>
          <a:lstStyle>
            <a:lvl1pPr>
              <a:spcAft>
                <a:spcPts val="0"/>
              </a:spcAft>
              <a:defRPr sz="1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5"/>
          </p:nvPr>
        </p:nvSpPr>
        <p:spPr bwMode="gray">
          <a:xfrm>
            <a:off x="971549" y="1268413"/>
            <a:ext cx="3347537" cy="2376487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 bwMode="gray">
          <a:xfrm rot="16200000">
            <a:off x="3288345" y="2360758"/>
            <a:ext cx="2376000" cy="191310"/>
          </a:xfrm>
        </p:spPr>
        <p:txBody>
          <a:bodyPr/>
          <a:lstStyle>
            <a:lvl1pPr>
              <a:spcAft>
                <a:spcPts val="0"/>
              </a:spcAft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971550" y="3789362"/>
            <a:ext cx="3348000" cy="2160587"/>
          </a:xfrm>
        </p:spPr>
        <p:txBody>
          <a:bodyPr/>
          <a:lstStyle>
            <a:lvl1pPr marL="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1pPr>
            <a:lvl2pPr marL="144000" indent="-1440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200" b="0">
                <a:solidFill>
                  <a:schemeClr val="tx1"/>
                </a:solidFill>
              </a:defRPr>
            </a:lvl2pPr>
            <a:lvl3pPr marL="324000" indent="-144000">
              <a:spcBef>
                <a:spcPts val="200"/>
              </a:spcBef>
              <a:spcAft>
                <a:spcPts val="200"/>
              </a:spcAft>
              <a:buFont typeface="Tahoma" panose="020B0604030504040204" pitchFamily="34" charset="0"/>
              <a:buChar char="&gt;"/>
              <a:defRPr sz="1200" b="0">
                <a:solidFill>
                  <a:schemeClr val="tx1"/>
                </a:solidFill>
              </a:defRPr>
            </a:lvl3pPr>
            <a:lvl4pPr marL="576000" indent="-144000">
              <a:spcBef>
                <a:spcPts val="200"/>
              </a:spcBef>
              <a:spcAft>
                <a:spcPts val="200"/>
              </a:spcAft>
              <a:buClrTx/>
              <a:buFont typeface="Tahoma" panose="020B0604030504040204" pitchFamily="34" charset="0"/>
              <a:buChar char="-"/>
              <a:defRPr sz="1200" b="0">
                <a:solidFill>
                  <a:schemeClr val="tx1"/>
                </a:solidFill>
              </a:defRPr>
            </a:lvl4pPr>
            <a:lvl5pPr marL="57600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Texte courant</a:t>
            </a:r>
          </a:p>
          <a:p>
            <a:pPr lvl="1"/>
            <a:r>
              <a:rPr lang="fr-FR" dirty="0"/>
              <a:t>Texte puce de niveau 1</a:t>
            </a:r>
          </a:p>
          <a:p>
            <a:pPr lvl="2"/>
            <a:r>
              <a:rPr lang="fr-FR" dirty="0"/>
              <a:t>Texte puce de niveau 2</a:t>
            </a:r>
          </a:p>
          <a:p>
            <a:pPr lvl="3"/>
            <a:r>
              <a:rPr lang="fr-FR" dirty="0"/>
              <a:t>Texte puce de niveau 3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824450" y="904874"/>
            <a:ext cx="3348000" cy="319125"/>
          </a:xfrm>
        </p:spPr>
        <p:txBody>
          <a:bodyPr anchor="b" anchorCtr="0"/>
          <a:lstStyle>
            <a:lvl1pPr>
              <a:spcAft>
                <a:spcPts val="0"/>
              </a:spcAft>
              <a:defRPr sz="1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25"/>
          </p:nvPr>
        </p:nvSpPr>
        <p:spPr bwMode="gray">
          <a:xfrm>
            <a:off x="4824450" y="1268413"/>
            <a:ext cx="3347537" cy="2376487"/>
          </a:xfrm>
          <a:solidFill>
            <a:schemeClr val="bg1">
              <a:lumMod val="95000"/>
            </a:schemeClr>
          </a:solidFill>
        </p:spPr>
        <p:txBody>
          <a:bodyPr tIns="54000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26" hasCustomPrompt="1"/>
          </p:nvPr>
        </p:nvSpPr>
        <p:spPr bwMode="gray">
          <a:xfrm rot="16200000">
            <a:off x="7141246" y="2360757"/>
            <a:ext cx="2376000" cy="191310"/>
          </a:xfrm>
        </p:spPr>
        <p:txBody>
          <a:bodyPr/>
          <a:lstStyle>
            <a:lvl1pPr>
              <a:spcAft>
                <a:spcPts val="0"/>
              </a:spcAft>
              <a:defRPr sz="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© </a:t>
            </a:r>
            <a:r>
              <a:rPr lang="fr-FR" dirty="0" err="1"/>
              <a:t>Inria</a:t>
            </a:r>
            <a:r>
              <a:rPr lang="fr-FR" dirty="0"/>
              <a:t> / photo Prénom Nom </a:t>
            </a: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7" hasCustomPrompt="1"/>
          </p:nvPr>
        </p:nvSpPr>
        <p:spPr>
          <a:xfrm>
            <a:off x="4824451" y="3789362"/>
            <a:ext cx="3348000" cy="2160587"/>
          </a:xfrm>
        </p:spPr>
        <p:txBody>
          <a:bodyPr/>
          <a:lstStyle>
            <a:lvl1pPr marL="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1pPr>
            <a:lvl2pPr marL="144000" indent="-144000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Wingdings" panose="05000000000000000000" pitchFamily="2" charset="2"/>
              <a:buChar char=""/>
              <a:defRPr sz="1200" b="0">
                <a:solidFill>
                  <a:schemeClr val="tx1"/>
                </a:solidFill>
              </a:defRPr>
            </a:lvl2pPr>
            <a:lvl3pPr marL="324000" indent="-144000">
              <a:spcBef>
                <a:spcPts val="200"/>
              </a:spcBef>
              <a:spcAft>
                <a:spcPts val="200"/>
              </a:spcAft>
              <a:buFont typeface="Tahoma" panose="020B0604030504040204" pitchFamily="34" charset="0"/>
              <a:buChar char="&gt;"/>
              <a:defRPr sz="1200" b="0">
                <a:solidFill>
                  <a:schemeClr val="tx1"/>
                </a:solidFill>
              </a:defRPr>
            </a:lvl3pPr>
            <a:lvl4pPr marL="576000" indent="-144000">
              <a:spcBef>
                <a:spcPts val="200"/>
              </a:spcBef>
              <a:spcAft>
                <a:spcPts val="200"/>
              </a:spcAft>
              <a:buClrTx/>
              <a:buFont typeface="Tahoma" panose="020B0604030504040204" pitchFamily="34" charset="0"/>
              <a:buChar char="-"/>
              <a:defRPr sz="1200" b="0">
                <a:solidFill>
                  <a:schemeClr val="tx1"/>
                </a:solidFill>
              </a:defRPr>
            </a:lvl4pPr>
            <a:lvl5pPr marL="576000">
              <a:spcBef>
                <a:spcPts val="200"/>
              </a:spcBef>
              <a:spcAft>
                <a:spcPts val="200"/>
              </a:spcAft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Texte courant</a:t>
            </a:r>
          </a:p>
          <a:p>
            <a:pPr lvl="1"/>
            <a:r>
              <a:rPr lang="fr-FR" dirty="0"/>
              <a:t>Texte puce de niveau 1</a:t>
            </a:r>
          </a:p>
          <a:p>
            <a:pPr lvl="2"/>
            <a:r>
              <a:rPr lang="fr-FR" dirty="0"/>
              <a:t>Texte puce de niveau 2</a:t>
            </a:r>
          </a:p>
          <a:p>
            <a:pPr lvl="3"/>
            <a:r>
              <a:rPr lang="fr-FR" dirty="0"/>
              <a:t>Texte puce de niveau 3</a:t>
            </a:r>
          </a:p>
        </p:txBody>
      </p:sp>
    </p:spTree>
    <p:extLst>
      <p:ext uri="{BB962C8B-B14F-4D97-AF65-F5344CB8AC3E}">
        <p14:creationId xmlns:p14="http://schemas.microsoft.com/office/powerpoint/2010/main" val="326498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08FC0D6A-5031-49AD-BF43-4E5FEAC87745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828000"/>
            <a:ext cx="7200900" cy="1080000"/>
          </a:xfrm>
        </p:spPr>
        <p:txBody>
          <a:bodyPr/>
          <a:lstStyle>
            <a:lvl1pPr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71550" y="2060575"/>
            <a:ext cx="3348000" cy="3889375"/>
          </a:xfrm>
        </p:spPr>
        <p:txBody>
          <a:bodyPr/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572000" y="2060575"/>
            <a:ext cx="3600450" cy="252000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6"/>
          </p:nvPr>
        </p:nvSpPr>
        <p:spPr bwMode="gray">
          <a:xfrm>
            <a:off x="4572000" y="2420888"/>
            <a:ext cx="3600450" cy="3529062"/>
          </a:xfrm>
        </p:spPr>
        <p:txBody>
          <a:bodyPr tIns="54000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chart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47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Surtitre optionnel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l"/>
            <a:fld id="{B635F365-377F-4620-A6DE-70BCBFD94B46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550" y="828000"/>
            <a:ext cx="7200900" cy="1080000"/>
          </a:xfrm>
        </p:spPr>
        <p:txBody>
          <a:bodyPr/>
          <a:lstStyle>
            <a:lvl1pPr>
              <a:spcAft>
                <a:spcPts val="0"/>
              </a:spcAft>
              <a:defRPr sz="33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71550" y="2060575"/>
            <a:ext cx="7200900" cy="252000"/>
          </a:xfrm>
        </p:spPr>
        <p:txBody>
          <a:bodyPr/>
          <a:lstStyle>
            <a:lvl1pPr algn="l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6"/>
          </p:nvPr>
        </p:nvSpPr>
        <p:spPr bwMode="gray">
          <a:xfrm>
            <a:off x="971550" y="2420888"/>
            <a:ext cx="7200900" cy="3529062"/>
          </a:xfrm>
        </p:spPr>
        <p:txBody>
          <a:bodyPr tIns="540000" b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21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blackWhite">
          <a:xfrm>
            <a:off x="432000" y="432000"/>
            <a:ext cx="8280000" cy="56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black">
          <a:xfrm>
            <a:off x="827088" y="904875"/>
            <a:ext cx="7345362" cy="2376000"/>
          </a:xfrm>
          <a:noFill/>
        </p:spPr>
        <p:txBody>
          <a:bodyPr lIns="0" bIns="0" anchor="b" anchorCtr="0"/>
          <a:lstStyle>
            <a:lvl1pPr algn="ctr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 bwMode="gray">
          <a:xfrm>
            <a:off x="0" y="6669088"/>
            <a:ext cx="430213" cy="1889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fld id="{86D56D38-296B-42F6-A96D-3E58AAFBA23A}" type="datetime1">
              <a:rPr lang="fr-FR" smtClean="0"/>
              <a:t>02/04/2024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 bwMode="gray">
          <a:xfrm>
            <a:off x="0" y="6669088"/>
            <a:ext cx="430213" cy="1889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ctr"/>
            <a:r>
              <a:rPr lang="fr-FR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 bwMode="gray">
          <a:xfrm>
            <a:off x="0" y="6669088"/>
            <a:ext cx="430213" cy="1889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827088" y="3461952"/>
            <a:ext cx="7345362" cy="2054611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38" y="6240717"/>
            <a:ext cx="1162068" cy="4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9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0"/>
            <a:ext cx="3430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432000" cy="343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3430800" y="0"/>
            <a:ext cx="5713200" cy="4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3430800"/>
            <a:ext cx="432000" cy="342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6048000"/>
            <a:ext cx="9144000" cy="81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8712000" y="-1"/>
            <a:ext cx="432000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419475" y="0"/>
            <a:ext cx="5724525" cy="427038"/>
          </a:xfrm>
          <a:prstGeom prst="rect">
            <a:avLst/>
          </a:prstGeom>
        </p:spPr>
        <p:txBody>
          <a:bodyPr vert="horz" lIns="108000" tIns="0" rIns="0" bIns="0" rtlCol="0" anchor="ctr" anchorCtr="0">
            <a:noAutofit/>
          </a:bodyPr>
          <a:lstStyle/>
          <a:p>
            <a:r>
              <a:rPr lang="fr-FR" noProof="0" dirty="0"/>
              <a:t>Surtitre optionnel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50" y="2060574"/>
            <a:ext cx="7200900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10521" y="6381327"/>
            <a:ext cx="2692477" cy="2880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fld id="{B9D8F81F-395D-4BFA-A2D9-045967F09413}" type="datetime1">
              <a:rPr lang="fr-FR" smtClean="0"/>
              <a:pPr algn="l"/>
              <a:t>02/04/2024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580129" y="6381327"/>
            <a:ext cx="1080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0" cap="none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fr-FR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30214" y="6381327"/>
            <a:ext cx="144000" cy="287761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 cap="all" baseline="0">
                <a:solidFill>
                  <a:schemeClr val="tx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38" y="6240717"/>
            <a:ext cx="1162068" cy="4061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72" r:id="rId3"/>
    <p:sldLayoutId id="2147483671" r:id="rId4"/>
    <p:sldLayoutId id="2147483673" r:id="rId5"/>
    <p:sldLayoutId id="2147483674" r:id="rId6"/>
    <p:sldLayoutId id="2147483675" r:id="rId7"/>
    <p:sldLayoutId id="2147483676" r:id="rId8"/>
    <p:sldLayoutId id="2147483680" r:id="rId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1200" b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600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bg2"/>
        </a:buClr>
        <a:buSzPct val="100000"/>
        <a:buFont typeface="Wingdings" panose="05000000000000000000" pitchFamily="2" charset="2"/>
        <a:buChar char="l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324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bg2"/>
        </a:buClr>
        <a:buSzPct val="100000"/>
        <a:buFont typeface="Tahoma" panose="020B060403050404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Pct val="100000"/>
        <a:buFont typeface="Tahoma" panose="020B060403050404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3430800" y="0"/>
            <a:ext cx="57132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3430800"/>
            <a:ext cx="432000" cy="34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6048000"/>
            <a:ext cx="9144000" cy="8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8712000" y="-1"/>
            <a:ext cx="43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419475" y="0"/>
            <a:ext cx="5724525" cy="427038"/>
          </a:xfrm>
          <a:prstGeom prst="rect">
            <a:avLst/>
          </a:prstGeom>
        </p:spPr>
        <p:txBody>
          <a:bodyPr vert="horz" lIns="108000" tIns="0" rIns="0" bIns="0" rtlCol="0" anchor="ctr" anchorCtr="0">
            <a:noAutofit/>
          </a:bodyPr>
          <a:lstStyle/>
          <a:p>
            <a:r>
              <a:rPr lang="fr-FR" noProof="0" dirty="0"/>
              <a:t>Surtitre optionnel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50" y="2060574"/>
            <a:ext cx="7200900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10521" y="6381327"/>
            <a:ext cx="2692477" cy="2880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algn="l"/>
            <a:fld id="{B9D8F81F-395D-4BFA-A2D9-045967F09413}" type="datetime1">
              <a:rPr lang="fr-FR" smtClean="0"/>
              <a:t>02/04/2024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580129" y="6381327"/>
            <a:ext cx="1080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0" cap="none" baseline="0">
                <a:solidFill>
                  <a:schemeClr val="bg1"/>
                </a:solidFill>
              </a:defRPr>
            </a:lvl1pPr>
          </a:lstStyle>
          <a:p>
            <a:pPr algn="ctr"/>
            <a:r>
              <a:rPr lang="fr-FR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30214" y="6381327"/>
            <a:ext cx="144000" cy="287761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 cap="all" baseline="0">
                <a:solidFill>
                  <a:schemeClr val="bg1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38" y="6240717"/>
            <a:ext cx="1162068" cy="4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12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600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bg2"/>
        </a:buClr>
        <a:buSzPct val="100000"/>
        <a:buFont typeface="Wingdings" panose="05000000000000000000" pitchFamily="2" charset="2"/>
        <a:buChar char="l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324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bg2"/>
        </a:buClr>
        <a:buSzPct val="100000"/>
        <a:buFont typeface="Tahoma" panose="020B060403050404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Pct val="100000"/>
        <a:buFont typeface="Tahoma" panose="020B060403050404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0"/>
            <a:ext cx="3430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432000" cy="343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419475" y="0"/>
            <a:ext cx="5724525" cy="427038"/>
          </a:xfrm>
          <a:prstGeom prst="rect">
            <a:avLst/>
          </a:prstGeom>
        </p:spPr>
        <p:txBody>
          <a:bodyPr vert="horz" lIns="108000" tIns="0" rIns="0" bIns="0" rtlCol="0" anchor="ctr" anchorCtr="0">
            <a:noAutofit/>
          </a:bodyPr>
          <a:lstStyle/>
          <a:p>
            <a:r>
              <a:rPr lang="fr-FR" noProof="0" dirty="0"/>
              <a:t>Surtitre optionnel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50" y="2060574"/>
            <a:ext cx="7200900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Sous-titre de niveau 1</a:t>
            </a:r>
          </a:p>
          <a:p>
            <a:pPr lvl="1"/>
            <a:r>
              <a:rPr lang="fr-FR" noProof="0" dirty="0"/>
              <a:t>Texte courant</a:t>
            </a:r>
          </a:p>
          <a:p>
            <a:pPr lvl="2"/>
            <a:r>
              <a:rPr lang="fr-FR" noProof="0" dirty="0"/>
              <a:t>Texte puce de niveau 1</a:t>
            </a:r>
          </a:p>
          <a:p>
            <a:pPr lvl="3"/>
            <a:r>
              <a:rPr lang="fr-FR" noProof="0" dirty="0"/>
              <a:t>Texte puce de niveau 2</a:t>
            </a:r>
          </a:p>
          <a:p>
            <a:pPr lvl="4"/>
            <a:r>
              <a:rPr lang="fr-FR" noProof="0" dirty="0"/>
              <a:t>Texte puce de niveau 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10521" y="6381327"/>
            <a:ext cx="2692477" cy="2880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algn="l"/>
            <a:fld id="{B9D8F81F-395D-4BFA-A2D9-045967F09413}" type="datetime1">
              <a:rPr lang="fr-FR" smtClean="0"/>
              <a:pPr algn="l"/>
              <a:t>02/04/2024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580129" y="6381327"/>
            <a:ext cx="1080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0" cap="none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fr-FR"/>
              <a:t>-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30214" y="6381327"/>
            <a:ext cx="144000" cy="287761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 cap="all" baseline="0"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432000" y="6048000"/>
            <a:ext cx="8280000" cy="0"/>
          </a:xfrm>
          <a:prstGeom prst="line">
            <a:avLst/>
          </a:prstGeom>
          <a:ln w="635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38" y="6240717"/>
            <a:ext cx="1162068" cy="4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1200" b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600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bg2"/>
        </a:buClr>
        <a:buSzPct val="100000"/>
        <a:buFont typeface="Wingdings" panose="05000000000000000000" pitchFamily="2" charset="2"/>
        <a:buChar char="l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324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bg2"/>
        </a:buClr>
        <a:buSzPct val="100000"/>
        <a:buFont typeface="Tahoma" panose="020B060403050404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44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Pct val="100000"/>
        <a:buFont typeface="Tahoma" panose="020B060403050404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35.svg"/><Relationship Id="rId7" Type="http://schemas.openxmlformats.org/officeDocument/2006/relationships/image" Target="../media/image37.svg"/><Relationship Id="rId12" Type="http://schemas.openxmlformats.org/officeDocument/2006/relationships/image" Target="../media/image32.png"/><Relationship Id="rId17" Type="http://schemas.openxmlformats.org/officeDocument/2006/relationships/image" Target="../media/image46.svg"/><Relationship Id="rId2" Type="http://schemas.openxmlformats.org/officeDocument/2006/relationships/image" Target="../media/image34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31.svg"/><Relationship Id="rId5" Type="http://schemas.openxmlformats.org/officeDocument/2006/relationships/image" Target="../media/image42.svg"/><Relationship Id="rId15" Type="http://schemas.openxmlformats.org/officeDocument/2006/relationships/image" Target="../media/image44.svg"/><Relationship Id="rId10" Type="http://schemas.openxmlformats.org/officeDocument/2006/relationships/image" Target="../media/image30.png"/><Relationship Id="rId4" Type="http://schemas.openxmlformats.org/officeDocument/2006/relationships/image" Target="../media/image41.png"/><Relationship Id="rId9" Type="http://schemas.openxmlformats.org/officeDocument/2006/relationships/image" Target="../media/image29.sv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55.jpeg"/><Relationship Id="rId7" Type="http://schemas.openxmlformats.org/officeDocument/2006/relationships/image" Target="../media/image59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1.jpg"/><Relationship Id="rId7" Type="http://schemas.openxmlformats.org/officeDocument/2006/relationships/image" Target="../media/image57.sv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10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5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Relationship Id="rId9" Type="http://schemas.openxmlformats.org/officeDocument/2006/relationships/image" Target="../media/image6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svg"/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12" Type="http://schemas.openxmlformats.org/officeDocument/2006/relationships/image" Target="../media/image8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46.svg"/><Relationship Id="rId5" Type="http://schemas.openxmlformats.org/officeDocument/2006/relationships/image" Target="../media/image79.svg"/><Relationship Id="rId15" Type="http://schemas.openxmlformats.org/officeDocument/2006/relationships/image" Target="../media/image87.svg"/><Relationship Id="rId10" Type="http://schemas.openxmlformats.org/officeDocument/2006/relationships/image" Target="../media/image45.png"/><Relationship Id="rId4" Type="http://schemas.openxmlformats.org/officeDocument/2006/relationships/image" Target="../media/image78.png"/><Relationship Id="rId9" Type="http://schemas.openxmlformats.org/officeDocument/2006/relationships/image" Target="../media/image83.svg"/><Relationship Id="rId1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8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2.0561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svg"/><Relationship Id="rId7" Type="http://schemas.openxmlformats.org/officeDocument/2006/relationships/image" Target="../media/image108.sv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107.svg"/><Relationship Id="rId4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9342" y="3049201"/>
            <a:ext cx="4772660" cy="1027872"/>
          </a:xfrm>
        </p:spPr>
        <p:txBody>
          <a:bodyPr/>
          <a:lstStyle/>
          <a:p>
            <a:r>
              <a:rPr lang="fr-FR" b="1" dirty="0" err="1"/>
              <a:t>Measuring</a:t>
            </a:r>
            <a:r>
              <a:rPr lang="fr-FR" b="1" dirty="0"/>
              <a:t> </a:t>
            </a:r>
            <a:r>
              <a:rPr lang="fr-FR" b="1" dirty="0" err="1"/>
              <a:t>dissimilarity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diffeomorphism</a:t>
            </a:r>
            <a:r>
              <a:rPr lang="fr-FR" b="1" dirty="0"/>
              <a:t> invariance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F2694-20B5-DD47-B180-1C870AE0F42B}"/>
              </a:ext>
            </a:extLst>
          </p:cNvPr>
          <p:cNvSpPr txBox="1"/>
          <p:nvPr/>
        </p:nvSpPr>
        <p:spPr>
          <a:xfrm>
            <a:off x="3990561" y="4155467"/>
            <a:ext cx="4482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chemeClr val="bg1"/>
                </a:solidFill>
              </a:rPr>
              <a:t>Théophile Cantelobre</a:t>
            </a:r>
          </a:p>
          <a:p>
            <a:r>
              <a:rPr lang="en-FR" sz="1400" dirty="0">
                <a:solidFill>
                  <a:schemeClr val="bg1"/>
                </a:solidFill>
              </a:rPr>
              <a:t>Inria &amp; ENS, The Inria London Programme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7C9CC7-A592-EE4F-B50E-F334B5CB361F}"/>
              </a:ext>
            </a:extLst>
          </p:cNvPr>
          <p:cNvSpPr txBox="1"/>
          <p:nvPr/>
        </p:nvSpPr>
        <p:spPr>
          <a:xfrm>
            <a:off x="4003948" y="5291834"/>
            <a:ext cx="19713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>
                <a:solidFill>
                  <a:schemeClr val="bg1"/>
                </a:solidFill>
              </a:rPr>
              <a:t>Imaging in Paris Seminar</a:t>
            </a:r>
          </a:p>
          <a:p>
            <a:r>
              <a:rPr lang="en-FR" sz="1400" dirty="0">
                <a:solidFill>
                  <a:schemeClr val="bg1"/>
                </a:solidFill>
              </a:rPr>
              <a:t>Institut Henri Poincaré</a:t>
            </a:r>
          </a:p>
          <a:p>
            <a:r>
              <a:rPr lang="en-FR" sz="1400" dirty="0">
                <a:solidFill>
                  <a:schemeClr val="bg1"/>
                </a:solidFill>
              </a:rPr>
              <a:t>02/04/2024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F7E11-3365-1549-89C6-12C9D7C37160}"/>
              </a:ext>
            </a:extLst>
          </p:cNvPr>
          <p:cNvSpPr txBox="1"/>
          <p:nvPr/>
        </p:nvSpPr>
        <p:spPr>
          <a:xfrm>
            <a:off x="3990561" y="4869160"/>
            <a:ext cx="3450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>
                <a:solidFill>
                  <a:schemeClr val="bg1"/>
                </a:solidFill>
              </a:rPr>
              <a:t>Joint work with C. Ciliberto, B. Guedj, A. Rudi</a:t>
            </a:r>
          </a:p>
        </p:txBody>
      </p:sp>
    </p:spTree>
    <p:extLst>
      <p:ext uri="{BB962C8B-B14F-4D97-AF65-F5344CB8AC3E}">
        <p14:creationId xmlns:p14="http://schemas.microsoft.com/office/powerpoint/2010/main" val="307393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320A-414E-1046-AA93-D4211210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Informal derivation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2F5AE-A993-F340-A004-18D7C24F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BFAF1-1200-284A-B66E-1ED6F27C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3684D-6C36-7349-95A5-8F406905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742CFB-9BC3-1546-A22C-0F3068B80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Main idea: change of variable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4DF33F-E53D-4F4A-B6C7-B2DDCD4C6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320" y="3090771"/>
            <a:ext cx="4577360" cy="6764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075692-EFEB-2B4C-B351-9333A6C5AA9D}"/>
              </a:ext>
            </a:extLst>
          </p:cNvPr>
          <p:cNvSpPr txBox="1"/>
          <p:nvPr/>
        </p:nvSpPr>
        <p:spPr>
          <a:xfrm>
            <a:off x="5004048" y="2136543"/>
            <a:ext cx="10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unknown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F6F47D-391D-CD44-B0D2-28C96027C9FC}"/>
              </a:ext>
            </a:extLst>
          </p:cNvPr>
          <p:cNvSpPr/>
          <p:nvPr/>
        </p:nvSpPr>
        <p:spPr>
          <a:xfrm>
            <a:off x="3635896" y="3090771"/>
            <a:ext cx="1152128" cy="676457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A6B52CA9-492E-4F47-8C14-28379B4F7E39}"/>
              </a:ext>
            </a:extLst>
          </p:cNvPr>
          <p:cNvCxnSpPr>
            <a:stCxn id="11" idx="1"/>
            <a:endCxn id="12" idx="0"/>
          </p:cNvCxnSpPr>
          <p:nvPr/>
        </p:nvCxnSpPr>
        <p:spPr>
          <a:xfrm rot="10800000" flipV="1">
            <a:off x="4211960" y="2321209"/>
            <a:ext cx="792088" cy="7695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9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320A-414E-1046-AA93-D4211210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2F5AE-A993-F340-A004-18D7C24F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BFAF1-1200-284A-B66E-1ED6F27C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3684D-6C36-7349-95A5-8F406905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742CFB-9BC3-1546-A22C-0F3068B80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1. Regress jacobian term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1213494-1A41-9D42-83CF-05E1892CD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7983" y="3811133"/>
            <a:ext cx="4194027" cy="67645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041E989-23C5-5F41-95E7-76D220319382}"/>
              </a:ext>
            </a:extLst>
          </p:cNvPr>
          <p:cNvGrpSpPr>
            <a:grpSpLocks noChangeAspect="1"/>
          </p:cNvGrpSpPr>
          <p:nvPr/>
        </p:nvGrpSpPr>
        <p:grpSpPr>
          <a:xfrm>
            <a:off x="652655" y="1368000"/>
            <a:ext cx="3199265" cy="1324889"/>
            <a:chOff x="2267744" y="1368000"/>
            <a:chExt cx="4968552" cy="205759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22E5B2-DF30-5841-A01B-A156AF8B99F4}"/>
                </a:ext>
              </a:extLst>
            </p:cNvPr>
            <p:cNvSpPr/>
            <p:nvPr/>
          </p:nvSpPr>
          <p:spPr>
            <a:xfrm>
              <a:off x="2267744" y="1368000"/>
              <a:ext cx="4968552" cy="2057592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7E31D4BD-9912-B14C-BCCD-8F53C7050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74986" y="2448272"/>
              <a:ext cx="4577360" cy="67645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8FE734-BFA5-7A44-ADAE-1530AC015048}"/>
                </a:ext>
              </a:extLst>
            </p:cNvPr>
            <p:cNvSpPr txBox="1"/>
            <p:nvPr/>
          </p:nvSpPr>
          <p:spPr>
            <a:xfrm>
              <a:off x="5195713" y="1494044"/>
              <a:ext cx="1192077" cy="430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200" dirty="0"/>
                <a:t>unknown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4EC8220-84A6-B34C-9A6F-CE6EF0EA8E3F}"/>
                </a:ext>
              </a:extLst>
            </p:cNvPr>
            <p:cNvSpPr/>
            <p:nvPr/>
          </p:nvSpPr>
          <p:spPr>
            <a:xfrm>
              <a:off x="3827562" y="2448272"/>
              <a:ext cx="1152128" cy="676457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F120A847-AF3C-7D42-AD09-2BF5426B503F}"/>
                </a:ext>
              </a:extLst>
            </p:cNvPr>
            <p:cNvCxnSpPr>
              <a:stCxn id="17" idx="1"/>
              <a:endCxn id="18" idx="0"/>
            </p:cNvCxnSpPr>
            <p:nvPr/>
          </p:nvCxnSpPr>
          <p:spPr>
            <a:xfrm rot="10800000" flipV="1">
              <a:off x="4403628" y="1709139"/>
              <a:ext cx="792087" cy="73913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86D6C3BC-74E9-F74D-BBAE-3F87B03003A9}"/>
              </a:ext>
            </a:extLst>
          </p:cNvPr>
          <p:cNvSpPr/>
          <p:nvPr/>
        </p:nvSpPr>
        <p:spPr>
          <a:xfrm>
            <a:off x="3706699" y="3799723"/>
            <a:ext cx="1152128" cy="676457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89000006-B1F0-1549-967A-97291A06380A}"/>
              </a:ext>
            </a:extLst>
          </p:cNvPr>
          <p:cNvCxnSpPr>
            <a:cxnSpLocks/>
            <a:endCxn id="24" idx="4"/>
          </p:cNvCxnSpPr>
          <p:nvPr/>
        </p:nvCxnSpPr>
        <p:spPr>
          <a:xfrm rot="10800000">
            <a:off x="4282764" y="4476181"/>
            <a:ext cx="1003269" cy="5144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F95F20BC-75F0-084A-97BC-F3E857B24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7429" y="4696374"/>
            <a:ext cx="1194821" cy="5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320A-414E-1046-AA93-D4211210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Informal derivation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2F5AE-A993-F340-A004-18D7C24F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BFAF1-1200-284A-B66E-1ED6F27C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3684D-6C36-7349-95A5-8F406905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742CFB-9BC3-1546-A22C-0F3068B80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2. Avoid trivial solutions: match moments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41E989-23C5-5F41-95E7-76D220319382}"/>
              </a:ext>
            </a:extLst>
          </p:cNvPr>
          <p:cNvGrpSpPr>
            <a:grpSpLocks noChangeAspect="1"/>
          </p:cNvGrpSpPr>
          <p:nvPr/>
        </p:nvGrpSpPr>
        <p:grpSpPr>
          <a:xfrm>
            <a:off x="652655" y="1368000"/>
            <a:ext cx="3199265" cy="1324889"/>
            <a:chOff x="2267744" y="1368000"/>
            <a:chExt cx="4968552" cy="205759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22E5B2-DF30-5841-A01B-A156AF8B99F4}"/>
                </a:ext>
              </a:extLst>
            </p:cNvPr>
            <p:cNvSpPr/>
            <p:nvPr/>
          </p:nvSpPr>
          <p:spPr>
            <a:xfrm>
              <a:off x="2267744" y="1368000"/>
              <a:ext cx="4968552" cy="2057592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7E31D4BD-9912-B14C-BCCD-8F53C7050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74986" y="2448272"/>
              <a:ext cx="4577360" cy="67645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8FE734-BFA5-7A44-ADAE-1530AC015048}"/>
                </a:ext>
              </a:extLst>
            </p:cNvPr>
            <p:cNvSpPr txBox="1"/>
            <p:nvPr/>
          </p:nvSpPr>
          <p:spPr>
            <a:xfrm>
              <a:off x="5195713" y="1494044"/>
              <a:ext cx="1192077" cy="430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200" dirty="0"/>
                <a:t>unknown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4EC8220-84A6-B34C-9A6F-CE6EF0EA8E3F}"/>
                </a:ext>
              </a:extLst>
            </p:cNvPr>
            <p:cNvSpPr/>
            <p:nvPr/>
          </p:nvSpPr>
          <p:spPr>
            <a:xfrm>
              <a:off x="3827562" y="2448272"/>
              <a:ext cx="1152128" cy="676457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F120A847-AF3C-7D42-AD09-2BF5426B503F}"/>
                </a:ext>
              </a:extLst>
            </p:cNvPr>
            <p:cNvCxnSpPr>
              <a:stCxn id="17" idx="1"/>
              <a:endCxn id="18" idx="0"/>
            </p:cNvCxnSpPr>
            <p:nvPr/>
          </p:nvCxnSpPr>
          <p:spPr>
            <a:xfrm rot="10800000" flipV="1">
              <a:off x="4403628" y="1709139"/>
              <a:ext cx="792087" cy="73913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F75A14C-F969-2C48-9794-DC63CD124DD2}"/>
              </a:ext>
            </a:extLst>
          </p:cNvPr>
          <p:cNvGrpSpPr>
            <a:grpSpLocks noChangeAspect="1"/>
          </p:cNvGrpSpPr>
          <p:nvPr/>
        </p:nvGrpSpPr>
        <p:grpSpPr>
          <a:xfrm>
            <a:off x="5219693" y="1368000"/>
            <a:ext cx="3270978" cy="1324177"/>
            <a:chOff x="2186939" y="3848628"/>
            <a:chExt cx="4833275" cy="195663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1213494-1A41-9D42-83CF-05E1892CD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37983" y="4115476"/>
              <a:ext cx="4194027" cy="676456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D6C3BC-74E9-F74D-BBAE-3F87B03003A9}"/>
                </a:ext>
              </a:extLst>
            </p:cNvPr>
            <p:cNvSpPr/>
            <p:nvPr/>
          </p:nvSpPr>
          <p:spPr>
            <a:xfrm>
              <a:off x="3706699" y="4104066"/>
              <a:ext cx="1152128" cy="676457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89000006-B1F0-1549-967A-97291A06380A}"/>
                </a:ext>
              </a:extLst>
            </p:cNvPr>
            <p:cNvCxnSpPr>
              <a:cxnSpLocks/>
              <a:endCxn id="24" idx="4"/>
            </p:cNvCxnSpPr>
            <p:nvPr/>
          </p:nvCxnSpPr>
          <p:spPr>
            <a:xfrm rot="10800000">
              <a:off x="4282764" y="4780524"/>
              <a:ext cx="1003269" cy="51443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95F20BC-75F0-084A-97BC-F3E857B24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57429" y="5000717"/>
              <a:ext cx="1194821" cy="53282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D300B08-FEED-0747-AAAC-4A793266A93D}"/>
                </a:ext>
              </a:extLst>
            </p:cNvPr>
            <p:cNvSpPr/>
            <p:nvPr/>
          </p:nvSpPr>
          <p:spPr>
            <a:xfrm>
              <a:off x="2186939" y="3848628"/>
              <a:ext cx="4833275" cy="1956636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50D7AFFD-DFEC-9D41-BC5B-11CF579FE9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6434" y="3179607"/>
            <a:ext cx="5451131" cy="6594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79D5E8F-9694-B74C-8FBB-F9AA459050BC}"/>
              </a:ext>
            </a:extLst>
          </p:cNvPr>
          <p:cNvGrpSpPr/>
          <p:nvPr/>
        </p:nvGrpSpPr>
        <p:grpSpPr>
          <a:xfrm>
            <a:off x="1442287" y="4165112"/>
            <a:ext cx="1620000" cy="1620000"/>
            <a:chOff x="2195736" y="4869160"/>
            <a:chExt cx="540000" cy="54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60F789-BB0F-DF4D-B96A-30814CFB7DAC}"/>
                </a:ext>
              </a:extLst>
            </p:cNvPr>
            <p:cNvSpPr/>
            <p:nvPr/>
          </p:nvSpPr>
          <p:spPr>
            <a:xfrm>
              <a:off x="2195736" y="4869160"/>
              <a:ext cx="270000" cy="270000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49FF2F-0610-9046-B594-4C46518B820C}"/>
                </a:ext>
              </a:extLst>
            </p:cNvPr>
            <p:cNvSpPr/>
            <p:nvPr/>
          </p:nvSpPr>
          <p:spPr>
            <a:xfrm>
              <a:off x="2465736" y="4869160"/>
              <a:ext cx="270000" cy="270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DA8E136-4526-6D43-9C3C-F0F959762B59}"/>
                </a:ext>
              </a:extLst>
            </p:cNvPr>
            <p:cNvSpPr/>
            <p:nvPr/>
          </p:nvSpPr>
          <p:spPr>
            <a:xfrm>
              <a:off x="2195736" y="5139160"/>
              <a:ext cx="270000" cy="270000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D127BD-86A2-324D-B3E9-4A16C7D732A5}"/>
                </a:ext>
              </a:extLst>
            </p:cNvPr>
            <p:cNvSpPr/>
            <p:nvPr/>
          </p:nvSpPr>
          <p:spPr>
            <a:xfrm>
              <a:off x="2465736" y="5139160"/>
              <a:ext cx="270000" cy="270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3E2CE7-6D7C-674E-AEC5-B6D2D8E6242D}"/>
              </a:ext>
            </a:extLst>
          </p:cNvPr>
          <p:cNvGrpSpPr>
            <a:grpSpLocks noChangeAspect="1"/>
          </p:cNvGrpSpPr>
          <p:nvPr/>
        </p:nvGrpSpPr>
        <p:grpSpPr>
          <a:xfrm>
            <a:off x="4790808" y="4183615"/>
            <a:ext cx="1620000" cy="1620000"/>
            <a:chOff x="5060808" y="4840172"/>
            <a:chExt cx="540000" cy="540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2B8A05E-2EBA-CD46-805F-222B9FD311FC}"/>
                </a:ext>
              </a:extLst>
            </p:cNvPr>
            <p:cNvSpPr/>
            <p:nvPr/>
          </p:nvSpPr>
          <p:spPr>
            <a:xfrm>
              <a:off x="5060808" y="4840172"/>
              <a:ext cx="270000" cy="270000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8514A1-FD7F-6346-B887-7B48827AC3A2}"/>
                </a:ext>
              </a:extLst>
            </p:cNvPr>
            <p:cNvSpPr/>
            <p:nvPr/>
          </p:nvSpPr>
          <p:spPr>
            <a:xfrm>
              <a:off x="5330808" y="4840172"/>
              <a:ext cx="270000" cy="270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A879C8-3D37-1E4D-B1A1-BD1CE878D3E1}"/>
                </a:ext>
              </a:extLst>
            </p:cNvPr>
            <p:cNvSpPr/>
            <p:nvPr/>
          </p:nvSpPr>
          <p:spPr>
            <a:xfrm>
              <a:off x="5060808" y="5110172"/>
              <a:ext cx="270000" cy="270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1C82F46-50D7-2848-879E-AFD01245E5F1}"/>
                </a:ext>
              </a:extLst>
            </p:cNvPr>
            <p:cNvSpPr/>
            <p:nvPr/>
          </p:nvSpPr>
          <p:spPr>
            <a:xfrm>
              <a:off x="5330808" y="5110172"/>
              <a:ext cx="270000" cy="270000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E7E5ECC-AB0D-7346-99AD-097564920CD8}"/>
              </a:ext>
            </a:extLst>
          </p:cNvPr>
          <p:cNvCxnSpPr/>
          <p:nvPr/>
        </p:nvCxnSpPr>
        <p:spPr>
          <a:xfrm>
            <a:off x="3635896" y="4993615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Graphic 39">
            <a:extLst>
              <a:ext uri="{FF2B5EF4-FFF2-40B4-BE49-F238E27FC236}">
                <a16:creationId xmlns:a16="http://schemas.microsoft.com/office/drawing/2014/main" id="{06D26C38-68F1-4A4B-A798-54C2F914B4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29097" y="4588614"/>
            <a:ext cx="600232" cy="24009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EFCE447-A261-C741-A8F2-70F42F701174}"/>
              </a:ext>
            </a:extLst>
          </p:cNvPr>
          <p:cNvSpPr txBox="1"/>
          <p:nvPr/>
        </p:nvSpPr>
        <p:spPr>
          <a:xfrm>
            <a:off x="6657597" y="491169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achieves equality</a:t>
            </a:r>
            <a:endParaRPr lang="en-FR" sz="16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85D884E-D28D-8D48-8402-B4212468EB2B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 flipV="1">
            <a:off x="3851920" y="2030089"/>
            <a:ext cx="1367773" cy="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AB54F2D6-9471-724A-B282-9D6649FE0BCA}"/>
              </a:ext>
            </a:extLst>
          </p:cNvPr>
          <p:cNvSpPr/>
          <p:nvPr/>
        </p:nvSpPr>
        <p:spPr>
          <a:xfrm>
            <a:off x="3264966" y="3232889"/>
            <a:ext cx="1091010" cy="606129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B2EF97B5-3AC7-6049-BCE6-BFDAC43325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09201" y="3820960"/>
            <a:ext cx="1209409" cy="23257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8415ED0-396A-5795-00F5-F30ED538A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15" y="4549425"/>
            <a:ext cx="1355811" cy="14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4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320A-414E-1046-AA93-D4211210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Informal derivation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2F5AE-A993-F340-A004-18D7C24F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BFAF1-1200-284A-B66E-1ED6F27C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3684D-6C36-7349-95A5-8F406905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742CFB-9BC3-1546-A22C-0F3068B80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3. Enforce uniformity on regions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C1AC59-51EA-C843-A07B-0491419F6549}"/>
              </a:ext>
            </a:extLst>
          </p:cNvPr>
          <p:cNvGrpSpPr>
            <a:grpSpLocks noChangeAspect="1"/>
          </p:cNvGrpSpPr>
          <p:nvPr/>
        </p:nvGrpSpPr>
        <p:grpSpPr>
          <a:xfrm>
            <a:off x="5745097" y="1368000"/>
            <a:ext cx="2859351" cy="985663"/>
            <a:chOff x="1746175" y="2976334"/>
            <a:chExt cx="5547174" cy="191219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9BB1035-7DF6-8746-AE3D-E59AF50B4C28}"/>
                </a:ext>
              </a:extLst>
            </p:cNvPr>
            <p:cNvSpPr/>
            <p:nvPr/>
          </p:nvSpPr>
          <p:spPr>
            <a:xfrm>
              <a:off x="1746175" y="2976334"/>
              <a:ext cx="5547174" cy="1912197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50D7AFFD-DFEC-9D41-BC5B-11CF579FE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2445"/>
            <a:stretch/>
          </p:blipFill>
          <p:spPr>
            <a:xfrm>
              <a:off x="1846435" y="3179607"/>
              <a:ext cx="5317854" cy="659411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79D5E8F-9694-B74C-8FBB-F9AA459050BC}"/>
                </a:ext>
              </a:extLst>
            </p:cNvPr>
            <p:cNvGrpSpPr/>
            <p:nvPr/>
          </p:nvGrpSpPr>
          <p:grpSpPr>
            <a:xfrm>
              <a:off x="2259786" y="4108707"/>
              <a:ext cx="720000" cy="720000"/>
              <a:chOff x="2195736" y="4869160"/>
              <a:chExt cx="540000" cy="5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60F789-BB0F-DF4D-B96A-30814CFB7DAC}"/>
                  </a:ext>
                </a:extLst>
              </p:cNvPr>
              <p:cNvSpPr/>
              <p:nvPr/>
            </p:nvSpPr>
            <p:spPr>
              <a:xfrm>
                <a:off x="2195736" y="4869160"/>
                <a:ext cx="270000" cy="270000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D49FF2F-0610-9046-B594-4C46518B820C}"/>
                  </a:ext>
                </a:extLst>
              </p:cNvPr>
              <p:cNvSpPr/>
              <p:nvPr/>
            </p:nvSpPr>
            <p:spPr>
              <a:xfrm>
                <a:off x="2465736" y="4869160"/>
                <a:ext cx="270000" cy="270000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DA8E136-4526-6D43-9C3C-F0F959762B59}"/>
                  </a:ext>
                </a:extLst>
              </p:cNvPr>
              <p:cNvSpPr/>
              <p:nvPr/>
            </p:nvSpPr>
            <p:spPr>
              <a:xfrm>
                <a:off x="2195736" y="5139160"/>
                <a:ext cx="270000" cy="270000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0D127BD-86A2-324D-B3E9-4A16C7D732A5}"/>
                  </a:ext>
                </a:extLst>
              </p:cNvPr>
              <p:cNvSpPr/>
              <p:nvPr/>
            </p:nvSpPr>
            <p:spPr>
              <a:xfrm>
                <a:off x="2465736" y="5139160"/>
                <a:ext cx="270000" cy="270000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53E2CE7-6D7C-674E-AEC5-B6D2D8E624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67838" y="4108707"/>
              <a:ext cx="720000" cy="720000"/>
              <a:chOff x="5060808" y="4840172"/>
              <a:chExt cx="540000" cy="5400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2B8A05E-2EBA-CD46-805F-222B9FD311FC}"/>
                  </a:ext>
                </a:extLst>
              </p:cNvPr>
              <p:cNvSpPr/>
              <p:nvPr/>
            </p:nvSpPr>
            <p:spPr>
              <a:xfrm>
                <a:off x="5060808" y="4840172"/>
                <a:ext cx="270000" cy="270000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C8514A1-FD7F-6346-B887-7B48827AC3A2}"/>
                  </a:ext>
                </a:extLst>
              </p:cNvPr>
              <p:cNvSpPr/>
              <p:nvPr/>
            </p:nvSpPr>
            <p:spPr>
              <a:xfrm>
                <a:off x="5330808" y="4840172"/>
                <a:ext cx="270000" cy="270000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3A879C8-3D37-1E4D-B1A1-BD1CE878D3E1}"/>
                  </a:ext>
                </a:extLst>
              </p:cNvPr>
              <p:cNvSpPr/>
              <p:nvPr/>
            </p:nvSpPr>
            <p:spPr>
              <a:xfrm>
                <a:off x="5060808" y="5110172"/>
                <a:ext cx="270000" cy="270000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1C82F46-50D7-2848-879E-AFD01245E5F1}"/>
                  </a:ext>
                </a:extLst>
              </p:cNvPr>
              <p:cNvSpPr/>
              <p:nvPr/>
            </p:nvSpPr>
            <p:spPr>
              <a:xfrm>
                <a:off x="5330808" y="5110172"/>
                <a:ext cx="270000" cy="270000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E7E5ECC-AB0D-7346-99AD-097564920C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7400" y="4468707"/>
              <a:ext cx="1252824" cy="29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1CC60CA8-D1DD-9F4D-836B-EFC06842F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66724" y="4111088"/>
              <a:ext cx="1333500" cy="15240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06D26C38-68F1-4A4B-A798-54C2F914B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755" y="4107921"/>
              <a:ext cx="477521" cy="19100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FCE447-A261-C741-A8F2-70F42F701174}"/>
                </a:ext>
              </a:extLst>
            </p:cNvPr>
            <p:cNvSpPr txBox="1"/>
            <p:nvPr/>
          </p:nvSpPr>
          <p:spPr>
            <a:xfrm>
              <a:off x="5414545" y="4398556"/>
              <a:ext cx="1878804" cy="417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achieves equality</a:t>
              </a:r>
              <a:endParaRPr lang="en-FR" sz="8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83059D-EFF9-014C-BACA-D6692E1671CF}"/>
              </a:ext>
            </a:extLst>
          </p:cNvPr>
          <p:cNvGrpSpPr>
            <a:grpSpLocks noChangeAspect="1"/>
          </p:cNvGrpSpPr>
          <p:nvPr/>
        </p:nvGrpSpPr>
        <p:grpSpPr>
          <a:xfrm>
            <a:off x="525001" y="1374838"/>
            <a:ext cx="2363610" cy="978825"/>
            <a:chOff x="2267744" y="1368000"/>
            <a:chExt cx="4968552" cy="205759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1FDCB3E-3669-E34C-85E6-3D9F27D9D61E}"/>
                </a:ext>
              </a:extLst>
            </p:cNvPr>
            <p:cNvSpPr/>
            <p:nvPr/>
          </p:nvSpPr>
          <p:spPr>
            <a:xfrm>
              <a:off x="2267744" y="1368000"/>
              <a:ext cx="4968552" cy="2057592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356DF775-343B-1747-AE47-17B41F327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74986" y="2448272"/>
              <a:ext cx="4577360" cy="67645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AE22A6-2103-C04A-9E5E-7579F921B753}"/>
                </a:ext>
              </a:extLst>
            </p:cNvPr>
            <p:cNvSpPr txBox="1"/>
            <p:nvPr/>
          </p:nvSpPr>
          <p:spPr>
            <a:xfrm>
              <a:off x="5195713" y="1494044"/>
              <a:ext cx="1192077" cy="430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200" dirty="0"/>
                <a:t>unknown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635FFE0-18C6-4E4E-8B32-C0AD35FB4A94}"/>
                </a:ext>
              </a:extLst>
            </p:cNvPr>
            <p:cNvSpPr/>
            <p:nvPr/>
          </p:nvSpPr>
          <p:spPr>
            <a:xfrm>
              <a:off x="3827562" y="2448272"/>
              <a:ext cx="1152128" cy="676457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cxnSp>
          <p:nvCxnSpPr>
            <p:cNvPr id="47" name="Elbow Connector 46">
              <a:extLst>
                <a:ext uri="{FF2B5EF4-FFF2-40B4-BE49-F238E27FC236}">
                  <a16:creationId xmlns:a16="http://schemas.microsoft.com/office/drawing/2014/main" id="{40577CAA-6B84-D944-8817-E649D4DA1777}"/>
                </a:ext>
              </a:extLst>
            </p:cNvPr>
            <p:cNvCxnSpPr>
              <a:stCxn id="45" idx="1"/>
              <a:endCxn id="46" idx="0"/>
            </p:cNvCxnSpPr>
            <p:nvPr/>
          </p:nvCxnSpPr>
          <p:spPr>
            <a:xfrm rot="10800000" flipV="1">
              <a:off x="4403628" y="1709139"/>
              <a:ext cx="792087" cy="73913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F04C4B9-306D-E744-8138-254FB4E751BB}"/>
              </a:ext>
            </a:extLst>
          </p:cNvPr>
          <p:cNvGrpSpPr>
            <a:grpSpLocks noChangeAspect="1"/>
          </p:cNvGrpSpPr>
          <p:nvPr/>
        </p:nvGrpSpPr>
        <p:grpSpPr>
          <a:xfrm>
            <a:off x="3131840" y="1368000"/>
            <a:ext cx="2417891" cy="978825"/>
            <a:chOff x="2186939" y="3848628"/>
            <a:chExt cx="4833275" cy="1956636"/>
          </a:xfrm>
        </p:grpSpPr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E9163B49-6A90-7843-BA98-F60B37CF7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537983" y="4115476"/>
              <a:ext cx="4194027" cy="676456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8177BEC-5ED7-5547-ACBE-129DF8C6DA69}"/>
                </a:ext>
              </a:extLst>
            </p:cNvPr>
            <p:cNvSpPr/>
            <p:nvPr/>
          </p:nvSpPr>
          <p:spPr>
            <a:xfrm>
              <a:off x="3706699" y="4104066"/>
              <a:ext cx="1152128" cy="676457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cxnSp>
          <p:nvCxnSpPr>
            <p:cNvPr id="51" name="Elbow Connector 50">
              <a:extLst>
                <a:ext uri="{FF2B5EF4-FFF2-40B4-BE49-F238E27FC236}">
                  <a16:creationId xmlns:a16="http://schemas.microsoft.com/office/drawing/2014/main" id="{16A2CFA0-3249-5147-9043-E7C5DC1A6B12}"/>
                </a:ext>
              </a:extLst>
            </p:cNvPr>
            <p:cNvCxnSpPr>
              <a:cxnSpLocks/>
              <a:endCxn id="50" idx="4"/>
            </p:cNvCxnSpPr>
            <p:nvPr/>
          </p:nvCxnSpPr>
          <p:spPr>
            <a:xfrm rot="10800000">
              <a:off x="4282764" y="4780524"/>
              <a:ext cx="1003269" cy="51443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696A7BFF-74BC-AF4A-B0D4-7D3461924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357429" y="5000717"/>
              <a:ext cx="1194821" cy="532826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5975397-2DA0-9144-8ABD-3FEDF03239D5}"/>
                </a:ext>
              </a:extLst>
            </p:cNvPr>
            <p:cNvSpPr/>
            <p:nvPr/>
          </p:nvSpPr>
          <p:spPr>
            <a:xfrm>
              <a:off x="2186939" y="3848628"/>
              <a:ext cx="4833275" cy="1956636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dirty="0"/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78C4A12-5159-B049-A82F-DB58C6C24F59}"/>
              </a:ext>
            </a:extLst>
          </p:cNvPr>
          <p:cNvCxnSpPr>
            <a:cxnSpLocks/>
            <a:stCxn id="43" idx="3"/>
            <a:endCxn id="53" idx="1"/>
          </p:cNvCxnSpPr>
          <p:nvPr/>
        </p:nvCxnSpPr>
        <p:spPr>
          <a:xfrm flipV="1">
            <a:off x="2888611" y="1857413"/>
            <a:ext cx="243229" cy="6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7CE1FAD-51C4-6649-B0C8-8282546CB45F}"/>
              </a:ext>
            </a:extLst>
          </p:cNvPr>
          <p:cNvCxnSpPr>
            <a:cxnSpLocks/>
            <a:stCxn id="53" idx="3"/>
            <a:endCxn id="37" idx="1"/>
          </p:cNvCxnSpPr>
          <p:nvPr/>
        </p:nvCxnSpPr>
        <p:spPr>
          <a:xfrm>
            <a:off x="5549731" y="1857413"/>
            <a:ext cx="195366" cy="3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4797F3-114D-0B47-B79B-DD5529324575}"/>
              </a:ext>
            </a:extLst>
          </p:cNvPr>
          <p:cNvGrpSpPr/>
          <p:nvPr/>
        </p:nvGrpSpPr>
        <p:grpSpPr>
          <a:xfrm>
            <a:off x="1471359" y="2604964"/>
            <a:ext cx="6260652" cy="798761"/>
            <a:chOff x="1471359" y="2604964"/>
            <a:chExt cx="6260652" cy="798761"/>
          </a:xfrm>
        </p:grpSpPr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7435EFD2-719A-0444-A40A-8869FD70F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r="2211"/>
            <a:stretch/>
          </p:blipFill>
          <p:spPr>
            <a:xfrm>
              <a:off x="1471359" y="2782075"/>
              <a:ext cx="6099327" cy="621650"/>
            </a:xfrm>
            <a:prstGeom prst="rect">
              <a:avLst/>
            </a:prstGeom>
          </p:spPr>
        </p:pic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CFDE4B35-A604-BD48-BAE5-19A549E25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87381" t="-1086" r="11366" b="68240"/>
            <a:stretch/>
          </p:blipFill>
          <p:spPr>
            <a:xfrm>
              <a:off x="7613271" y="2604964"/>
              <a:ext cx="118740" cy="199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839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CF08-4AC1-4146-B5D3-DDDF0CF3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Informal derivation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3A742-7E54-2748-B71E-75A42311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529CD-0C63-5D41-9500-72207584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B233E-D18A-F24C-A3DC-30C18D2C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04068-4EBD-704A-AEFC-8C1D2A5312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strike="sngStrike" dirty="0"/>
              <a:t>Scary formula</a:t>
            </a:r>
            <a:r>
              <a:rPr lang="en-FR" dirty="0"/>
              <a:t>  Formal definition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3D8A7E7-F5E1-0340-BE9E-D8AB2BFAC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560" y="3466088"/>
            <a:ext cx="7920000" cy="511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346E5B9-2419-F246-944B-4ECC7080CEF2}"/>
              </a:ext>
            </a:extLst>
          </p:cNvPr>
          <p:cNvSpPr/>
          <p:nvPr/>
        </p:nvSpPr>
        <p:spPr>
          <a:xfrm>
            <a:off x="1643975" y="3264638"/>
            <a:ext cx="914400" cy="91440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B0FFC9-0A1B-8C46-80A6-2E06F49A1834}"/>
              </a:ext>
            </a:extLst>
          </p:cNvPr>
          <p:cNvSpPr/>
          <p:nvPr/>
        </p:nvSpPr>
        <p:spPr>
          <a:xfrm>
            <a:off x="6540519" y="3264638"/>
            <a:ext cx="914400" cy="91440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3613DB-AC84-CC4E-A953-5859ED2FF7A1}"/>
              </a:ext>
            </a:extLst>
          </p:cNvPr>
          <p:cNvSpPr/>
          <p:nvPr/>
        </p:nvSpPr>
        <p:spPr>
          <a:xfrm>
            <a:off x="2101175" y="3264638"/>
            <a:ext cx="914400" cy="914400"/>
          </a:xfrm>
          <a:prstGeom prst="ellipse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25FEDD-A5B8-5444-AC0F-A60DAFC185FF}"/>
              </a:ext>
            </a:extLst>
          </p:cNvPr>
          <p:cNvSpPr/>
          <p:nvPr/>
        </p:nvSpPr>
        <p:spPr>
          <a:xfrm>
            <a:off x="4141930" y="3264638"/>
            <a:ext cx="914400" cy="914400"/>
          </a:xfrm>
          <a:prstGeom prst="ellipse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3BCB4F1-75C0-114F-92AF-E0D02CBED027}"/>
              </a:ext>
            </a:extLst>
          </p:cNvPr>
          <p:cNvSpPr/>
          <p:nvPr/>
        </p:nvSpPr>
        <p:spPr>
          <a:xfrm>
            <a:off x="2608089" y="3264638"/>
            <a:ext cx="914400" cy="914400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8D483D9-8939-9244-BEBA-F4DFF07E09B4}"/>
              </a:ext>
            </a:extLst>
          </p:cNvPr>
          <p:cNvSpPr/>
          <p:nvPr/>
        </p:nvSpPr>
        <p:spPr>
          <a:xfrm>
            <a:off x="5307695" y="3264638"/>
            <a:ext cx="914400" cy="914400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E55CAE-B7D8-9342-B61A-B3F8E01BF93B}"/>
              </a:ext>
            </a:extLst>
          </p:cNvPr>
          <p:cNvSpPr/>
          <p:nvPr/>
        </p:nvSpPr>
        <p:spPr>
          <a:xfrm>
            <a:off x="3433365" y="3264638"/>
            <a:ext cx="914400" cy="914400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86E46F-2C0B-6B4B-B6F5-9E6559775608}"/>
              </a:ext>
            </a:extLst>
          </p:cNvPr>
          <p:cNvSpPr/>
          <p:nvPr/>
        </p:nvSpPr>
        <p:spPr>
          <a:xfrm>
            <a:off x="7666874" y="3264638"/>
            <a:ext cx="914400" cy="914400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2F3164E6-2B5E-F042-AB61-46B706457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003" y="1804299"/>
            <a:ext cx="1079690" cy="215938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73198A85-EB78-7341-8D1D-1DD06AE63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6003" y="2444975"/>
            <a:ext cx="1079690" cy="219598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F6D5FD85-8FAA-6D48-9C7F-261F970719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96210" y="2454743"/>
            <a:ext cx="1691439" cy="200063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ACB8A2AD-73E2-A44E-A5A8-CB6A90361F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12031" y="1824173"/>
            <a:ext cx="1691438" cy="1761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32AB39-96E4-B747-A7D6-38C480D32D77}"/>
              </a:ext>
            </a:extLst>
          </p:cNvPr>
          <p:cNvSpPr txBox="1"/>
          <p:nvPr/>
        </p:nvSpPr>
        <p:spPr>
          <a:xfrm>
            <a:off x="5760721" y="1732941"/>
            <a:ext cx="2820554" cy="358654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RKHS over the domain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7D6F551-5B6F-DB4C-A5C5-C3E8E12381DB}"/>
              </a:ext>
            </a:extLst>
          </p:cNvPr>
          <p:cNvGrpSpPr/>
          <p:nvPr/>
        </p:nvGrpSpPr>
        <p:grpSpPr>
          <a:xfrm>
            <a:off x="611560" y="5306231"/>
            <a:ext cx="3650082" cy="548584"/>
            <a:chOff x="710521" y="3917010"/>
            <a:chExt cx="3650082" cy="5485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55828D-991D-5144-866E-18F38E159E8B}"/>
                </a:ext>
              </a:extLst>
            </p:cNvPr>
            <p:cNvSpPr txBox="1"/>
            <p:nvPr/>
          </p:nvSpPr>
          <p:spPr>
            <a:xfrm>
              <a:off x="710521" y="3917010"/>
              <a:ext cx="3650082" cy="548584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/>
              <a:r>
                <a:rPr lang="en-F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…find the region on g…</a:t>
              </a:r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287A9659-5872-6946-B73B-23D88ED1E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905" t="22045" r="72322" b="-11407"/>
            <a:stretch/>
          </p:blipFill>
          <p:spPr>
            <a:xfrm>
              <a:off x="856364" y="3983166"/>
              <a:ext cx="457200" cy="45707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EABC66A-A1D3-CE4F-9893-FAE3EB720472}"/>
              </a:ext>
            </a:extLst>
          </p:cNvPr>
          <p:cNvGrpSpPr/>
          <p:nvPr/>
        </p:nvGrpSpPr>
        <p:grpSpPr>
          <a:xfrm>
            <a:off x="4882358" y="4617648"/>
            <a:ext cx="3650082" cy="532287"/>
            <a:chOff x="611560" y="4451275"/>
            <a:chExt cx="3650082" cy="53228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EC9020-E065-DE4C-946B-0567F79CF9D6}"/>
                </a:ext>
              </a:extLst>
            </p:cNvPr>
            <p:cNvSpPr txBox="1"/>
            <p:nvPr/>
          </p:nvSpPr>
          <p:spPr>
            <a:xfrm>
              <a:off x="611560" y="4451275"/>
              <a:ext cx="3650082" cy="532287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/>
              <a:r>
                <a:rPr lang="en-GB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…w</a:t>
              </a:r>
              <a:r>
                <a:rPr lang="en-F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hich matches all statistics…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E864C1BB-8A80-3A47-A229-09F760230E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7257" t="22946" r="65605" b="-12309"/>
            <a:stretch/>
          </p:blipFill>
          <p:spPr>
            <a:xfrm>
              <a:off x="682781" y="4518528"/>
              <a:ext cx="531822" cy="430036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34004F9-C0FD-5848-AA41-25BCD2DCDF23}"/>
              </a:ext>
            </a:extLst>
          </p:cNvPr>
          <p:cNvGrpSpPr/>
          <p:nvPr/>
        </p:nvGrpSpPr>
        <p:grpSpPr>
          <a:xfrm>
            <a:off x="4882357" y="5309488"/>
            <a:ext cx="3650083" cy="549351"/>
            <a:chOff x="611560" y="5102604"/>
            <a:chExt cx="3650083" cy="54935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7EAA15-D162-CE44-8C10-102F192771AC}"/>
                </a:ext>
              </a:extLst>
            </p:cNvPr>
            <p:cNvSpPr txBox="1"/>
            <p:nvPr/>
          </p:nvSpPr>
          <p:spPr>
            <a:xfrm>
              <a:off x="611560" y="5102604"/>
              <a:ext cx="3650083" cy="549351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/>
              <a:r>
                <a:rPr lang="en-GB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…u</a:t>
              </a:r>
              <a:r>
                <a:rPr lang="en-F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sing only smooth jacobians.</a:t>
              </a: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8EF04429-E2A9-0342-915D-C37818089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1611" t="2625" r="547" b="8011"/>
            <a:stretch/>
          </p:blipFill>
          <p:spPr>
            <a:xfrm>
              <a:off x="685848" y="5160405"/>
              <a:ext cx="578315" cy="42561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85592C-3F10-55AE-9F16-0C948F771538}"/>
              </a:ext>
            </a:extLst>
          </p:cNvPr>
          <p:cNvGrpSpPr/>
          <p:nvPr/>
        </p:nvGrpSpPr>
        <p:grpSpPr>
          <a:xfrm>
            <a:off x="611560" y="4617648"/>
            <a:ext cx="3650082" cy="581056"/>
            <a:chOff x="710521" y="3240455"/>
            <a:chExt cx="3650082" cy="5810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AB4EB5-F513-27DB-EB02-819B1479074F}"/>
                </a:ext>
              </a:extLst>
            </p:cNvPr>
            <p:cNvSpPr txBox="1"/>
            <p:nvPr/>
          </p:nvSpPr>
          <p:spPr>
            <a:xfrm>
              <a:off x="710521" y="3240455"/>
              <a:ext cx="3650082" cy="54858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/>
              <a:r>
                <a:rPr lang="en-F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For any region on f…</a:t>
              </a: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0484F6C-C03A-FD16-42C9-2A28312F8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4858" t="30028" r="78118" b="-19388"/>
            <a:stretch/>
          </p:blipFill>
          <p:spPr>
            <a:xfrm>
              <a:off x="806804" y="3364439"/>
              <a:ext cx="556320" cy="45707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4E630C5-B37D-E26C-DE89-CAF16B29E6C7}"/>
              </a:ext>
            </a:extLst>
          </p:cNvPr>
          <p:cNvSpPr txBox="1"/>
          <p:nvPr/>
        </p:nvSpPr>
        <p:spPr>
          <a:xfrm>
            <a:off x="5756423" y="2377894"/>
            <a:ext cx="2820554" cy="353761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RKHS over the color space</a:t>
            </a:r>
          </a:p>
        </p:txBody>
      </p:sp>
    </p:spTree>
    <p:extLst>
      <p:ext uri="{BB962C8B-B14F-4D97-AF65-F5344CB8AC3E}">
        <p14:creationId xmlns:p14="http://schemas.microsoft.com/office/powerpoint/2010/main" val="2711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EF70-53B0-FF43-A1FA-0C2793AA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A95AD-B2DE-D946-B74E-68E4C7B8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88A-C4E7-4144-87CE-05E5DE88B8F2}" type="datetime1">
              <a:rPr lang="fr-FR" smtClean="0"/>
              <a:pPr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8BB6E-3536-9547-B82C-C04B3169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CE33A-D493-694E-843C-5E915BDE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F4721FB-801D-D24C-99CB-08411399D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Game theory analogy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7E4A546-8D83-B34B-AF32-026E7CA6F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5" t="41790" r="70336" b="56578"/>
          <a:stretch>
            <a:fillRect/>
          </a:stretch>
        </p:blipFill>
        <p:spPr>
          <a:xfrm>
            <a:off x="1418227" y="1873262"/>
            <a:ext cx="5193" cy="33638"/>
          </a:xfrm>
          <a:custGeom>
            <a:avLst/>
            <a:gdLst>
              <a:gd name="connsiteX0" fmla="*/ 0 w 5193"/>
              <a:gd name="connsiteY0" fmla="*/ 0 h 33638"/>
              <a:gd name="connsiteX1" fmla="*/ 5193 w 5193"/>
              <a:gd name="connsiteY1" fmla="*/ 17310 h 33638"/>
              <a:gd name="connsiteX2" fmla="*/ 4623 w 5193"/>
              <a:gd name="connsiteY2" fmla="*/ 30030 h 33638"/>
              <a:gd name="connsiteX3" fmla="*/ 363 w 5193"/>
              <a:gd name="connsiteY3" fmla="*/ 5664 h 33638"/>
              <a:gd name="connsiteX4" fmla="*/ 0 w 5193"/>
              <a:gd name="connsiteY4" fmla="*/ 0 h 3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3" h="33638">
                <a:moveTo>
                  <a:pt x="0" y="0"/>
                </a:moveTo>
                <a:lnTo>
                  <a:pt x="5193" y="17310"/>
                </a:lnTo>
                <a:lnTo>
                  <a:pt x="4623" y="30030"/>
                </a:lnTo>
                <a:cubicBezTo>
                  <a:pt x="3936" y="36917"/>
                  <a:pt x="2675" y="36483"/>
                  <a:pt x="363" y="56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F67F82D-E0C9-BC43-BCC8-391E2F73F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4" t="42292" r="70328" b="57331"/>
          <a:stretch>
            <a:fillRect/>
          </a:stretch>
        </p:blipFill>
        <p:spPr>
          <a:xfrm>
            <a:off x="1423420" y="1883617"/>
            <a:ext cx="242" cy="7752"/>
          </a:xfrm>
          <a:custGeom>
            <a:avLst/>
            <a:gdLst>
              <a:gd name="connsiteX0" fmla="*/ 241 w 242"/>
              <a:gd name="connsiteY0" fmla="*/ 116 h 7752"/>
              <a:gd name="connsiteX1" fmla="*/ 239 w 242"/>
              <a:gd name="connsiteY1" fmla="*/ 7752 h 7752"/>
              <a:gd name="connsiteX2" fmla="*/ 0 w 242"/>
              <a:gd name="connsiteY2" fmla="*/ 6955 h 7752"/>
              <a:gd name="connsiteX3" fmla="*/ 178 w 242"/>
              <a:gd name="connsiteY3" fmla="*/ 2974 h 7752"/>
              <a:gd name="connsiteX4" fmla="*/ 241 w 242"/>
              <a:gd name="connsiteY4" fmla="*/ 116 h 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" h="7752">
                <a:moveTo>
                  <a:pt x="241" y="116"/>
                </a:moveTo>
                <a:cubicBezTo>
                  <a:pt x="246" y="627"/>
                  <a:pt x="239" y="2888"/>
                  <a:pt x="239" y="7752"/>
                </a:cubicBezTo>
                <a:lnTo>
                  <a:pt x="0" y="6955"/>
                </a:lnTo>
                <a:lnTo>
                  <a:pt x="178" y="2974"/>
                </a:lnTo>
                <a:cubicBezTo>
                  <a:pt x="222" y="842"/>
                  <a:pt x="237" y="-396"/>
                  <a:pt x="241" y="11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3EC31B0-61C5-2049-BB13-2455D23AD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53754" r="72839" b="46047"/>
          <a:stretch>
            <a:fillRect/>
          </a:stretch>
        </p:blipFill>
        <p:spPr>
          <a:xfrm>
            <a:off x="801372" y="2172109"/>
            <a:ext cx="2614" cy="4093"/>
          </a:xfrm>
          <a:custGeom>
            <a:avLst/>
            <a:gdLst>
              <a:gd name="connsiteX0" fmla="*/ 0 w 2614"/>
              <a:gd name="connsiteY0" fmla="*/ 0 h 4093"/>
              <a:gd name="connsiteX1" fmla="*/ 1931 w 2614"/>
              <a:gd name="connsiteY1" fmla="*/ 2974 h 4093"/>
              <a:gd name="connsiteX2" fmla="*/ 1 w 2614"/>
              <a:gd name="connsiteY2" fmla="*/ 3 h 4093"/>
              <a:gd name="connsiteX3" fmla="*/ 0 w 2614"/>
              <a:gd name="connsiteY3" fmla="*/ 0 h 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" h="4093">
                <a:moveTo>
                  <a:pt x="0" y="0"/>
                </a:moveTo>
                <a:lnTo>
                  <a:pt x="1931" y="2974"/>
                </a:lnTo>
                <a:cubicBezTo>
                  <a:pt x="3622" y="5648"/>
                  <a:pt x="1867" y="3081"/>
                  <a:pt x="1" y="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E2F8B0A-6FEC-A14F-B815-165A9DF3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2" t="59231" r="56087" b="40486"/>
          <a:stretch>
            <a:fillRect/>
          </a:stretch>
        </p:blipFill>
        <p:spPr>
          <a:xfrm>
            <a:off x="1262892" y="2284975"/>
            <a:ext cx="1410" cy="5829"/>
          </a:xfrm>
          <a:custGeom>
            <a:avLst/>
            <a:gdLst>
              <a:gd name="connsiteX0" fmla="*/ 167 w 1410"/>
              <a:gd name="connsiteY0" fmla="*/ 641 h 5829"/>
              <a:gd name="connsiteX1" fmla="*/ 1358 w 1410"/>
              <a:gd name="connsiteY1" fmla="*/ 5591 h 5829"/>
              <a:gd name="connsiteX2" fmla="*/ 1410 w 1410"/>
              <a:gd name="connsiteY2" fmla="*/ 5829 h 5829"/>
              <a:gd name="connsiteX3" fmla="*/ 339 w 1410"/>
              <a:gd name="connsiteY3" fmla="*/ 1457 h 5829"/>
              <a:gd name="connsiteX4" fmla="*/ 167 w 1410"/>
              <a:gd name="connsiteY4" fmla="*/ 641 h 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0" h="5829">
                <a:moveTo>
                  <a:pt x="167" y="641"/>
                </a:moveTo>
                <a:cubicBezTo>
                  <a:pt x="408" y="1601"/>
                  <a:pt x="875" y="3521"/>
                  <a:pt x="1358" y="5591"/>
                </a:cubicBezTo>
                <a:lnTo>
                  <a:pt x="1410" y="5829"/>
                </a:lnTo>
                <a:lnTo>
                  <a:pt x="339" y="1457"/>
                </a:lnTo>
                <a:cubicBezTo>
                  <a:pt x="-86" y="-317"/>
                  <a:pt x="-73" y="-318"/>
                  <a:pt x="167" y="641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0994489-2498-2A4E-830F-1A0CC9679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2" t="39733" r="65368" b="56131"/>
          <a:stretch>
            <a:fillRect/>
          </a:stretch>
        </p:blipFill>
        <p:spPr>
          <a:xfrm>
            <a:off x="970530" y="1883141"/>
            <a:ext cx="38745" cy="85240"/>
          </a:xfrm>
          <a:custGeom>
            <a:avLst/>
            <a:gdLst>
              <a:gd name="connsiteX0" fmla="*/ 0 w 38745"/>
              <a:gd name="connsiteY0" fmla="*/ 0 h 85240"/>
              <a:gd name="connsiteX1" fmla="*/ 8940 w 38745"/>
              <a:gd name="connsiteY1" fmla="*/ 5513 h 85240"/>
              <a:gd name="connsiteX2" fmla="*/ 9704 w 38745"/>
              <a:gd name="connsiteY2" fmla="*/ 6046 h 85240"/>
              <a:gd name="connsiteX3" fmla="*/ 15596 w 38745"/>
              <a:gd name="connsiteY3" fmla="*/ 23005 h 85240"/>
              <a:gd name="connsiteX4" fmla="*/ 23247 w 38745"/>
              <a:gd name="connsiteY4" fmla="*/ 46495 h 85240"/>
              <a:gd name="connsiteX5" fmla="*/ 38745 w 38745"/>
              <a:gd name="connsiteY5" fmla="*/ 85240 h 85240"/>
              <a:gd name="connsiteX6" fmla="*/ 0 w 38745"/>
              <a:gd name="connsiteY6" fmla="*/ 0 h 8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45" h="85240">
                <a:moveTo>
                  <a:pt x="0" y="0"/>
                </a:moveTo>
                <a:cubicBezTo>
                  <a:pt x="0" y="0"/>
                  <a:pt x="4023" y="2384"/>
                  <a:pt x="8940" y="5513"/>
                </a:cubicBezTo>
                <a:lnTo>
                  <a:pt x="9704" y="6046"/>
                </a:lnTo>
                <a:lnTo>
                  <a:pt x="15596" y="23005"/>
                </a:lnTo>
                <a:cubicBezTo>
                  <a:pt x="18313" y="31595"/>
                  <a:pt x="20772" y="39687"/>
                  <a:pt x="23247" y="46495"/>
                </a:cubicBezTo>
                <a:cubicBezTo>
                  <a:pt x="28001" y="59567"/>
                  <a:pt x="33579" y="72325"/>
                  <a:pt x="38745" y="85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</p:pic>
      <p:pic>
        <p:nvPicPr>
          <p:cNvPr id="1028" name="Picture 4" descr="Versus background comic style red orange 3130199 Vector Art at Vecteezy">
            <a:extLst>
              <a:ext uri="{FF2B5EF4-FFF2-40B4-BE49-F238E27FC236}">
                <a16:creationId xmlns:a16="http://schemas.microsoft.com/office/drawing/2014/main" id="{DAC46367-C48A-0D4C-BCD4-49BB7B71B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67" y="1582534"/>
            <a:ext cx="7162341" cy="418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Game controller">
            <a:extLst>
              <a:ext uri="{FF2B5EF4-FFF2-40B4-BE49-F238E27FC236}">
                <a16:creationId xmlns:a16="http://schemas.microsoft.com/office/drawing/2014/main" id="{082F80B6-4709-0B4C-8846-E582EB05C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7923" y="2064132"/>
            <a:ext cx="1691902" cy="16919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EEDE01-FE56-D442-844D-EE24F6FFB657}"/>
              </a:ext>
            </a:extLst>
          </p:cNvPr>
          <p:cNvSpPr txBox="1"/>
          <p:nvPr/>
        </p:nvSpPr>
        <p:spPr>
          <a:xfrm>
            <a:off x="1374960" y="3477014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R" sz="2400" b="1" dirty="0">
                <a:solidFill>
                  <a:schemeClr val="bg1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Player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DE2E47-ED8A-184D-BE2B-A67763F935A7}"/>
              </a:ext>
            </a:extLst>
          </p:cNvPr>
          <p:cNvSpPr txBox="1"/>
          <p:nvPr/>
        </p:nvSpPr>
        <p:spPr>
          <a:xfrm>
            <a:off x="1084396" y="4690800"/>
            <a:ext cx="2775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b="1" dirty="0">
                <a:solidFill>
                  <a:schemeClr val="bg1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Goal: find </a:t>
            </a:r>
            <a:r>
              <a:rPr lang="en-FR" sz="2000" b="1" i="1" dirty="0">
                <a:solidFill>
                  <a:schemeClr val="bg1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hardest</a:t>
            </a:r>
            <a:r>
              <a:rPr lang="en-FR" sz="2000" b="1" dirty="0">
                <a:solidFill>
                  <a:schemeClr val="bg1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 </a:t>
            </a:r>
          </a:p>
          <a:p>
            <a:r>
              <a:rPr lang="en-FR" sz="2000" b="1" dirty="0">
                <a:solidFill>
                  <a:schemeClr val="bg1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region h of f.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58ADE7-2719-2944-9016-C74DBB8589BA}"/>
              </a:ext>
            </a:extLst>
          </p:cNvPr>
          <p:cNvSpPr txBox="1"/>
          <p:nvPr/>
        </p:nvSpPr>
        <p:spPr>
          <a:xfrm>
            <a:off x="4919492" y="4690800"/>
            <a:ext cx="3229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FR" sz="2000" b="1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Goal: seeing h, match it with region q of g.</a:t>
            </a:r>
          </a:p>
        </p:txBody>
      </p:sp>
      <p:pic>
        <p:nvPicPr>
          <p:cNvPr id="11" name="Graphic 10" descr="Game controller">
            <a:extLst>
              <a:ext uri="{FF2B5EF4-FFF2-40B4-BE49-F238E27FC236}">
                <a16:creationId xmlns:a16="http://schemas.microsoft.com/office/drawing/2014/main" id="{C238B243-1CC3-414F-AD18-844B3F9F6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1109" y="2109396"/>
            <a:ext cx="1691902" cy="16919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7D80CA-C0C3-A544-BAE7-8CD105904CD0}"/>
              </a:ext>
            </a:extLst>
          </p:cNvPr>
          <p:cNvSpPr txBox="1"/>
          <p:nvPr/>
        </p:nvSpPr>
        <p:spPr>
          <a:xfrm>
            <a:off x="6078146" y="3524097"/>
            <a:ext cx="165782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FR" sz="2400" b="1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Player 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B3103E7-8E8A-2C45-830F-9807A53D0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8" t="30347" r="73438" b="69604"/>
          <a:stretch>
            <a:fillRect/>
          </a:stretch>
        </p:blipFill>
        <p:spPr>
          <a:xfrm>
            <a:off x="2587666" y="4038467"/>
            <a:ext cx="3029" cy="4670"/>
          </a:xfrm>
          <a:custGeom>
            <a:avLst/>
            <a:gdLst>
              <a:gd name="connsiteX0" fmla="*/ 1637 w 1637"/>
              <a:gd name="connsiteY0" fmla="*/ 0 h 2524"/>
              <a:gd name="connsiteX1" fmla="*/ 1376 w 1637"/>
              <a:gd name="connsiteY1" fmla="*/ 421 h 2524"/>
              <a:gd name="connsiteX2" fmla="*/ 106 w 1637"/>
              <a:gd name="connsiteY2" fmla="*/ 2349 h 2524"/>
              <a:gd name="connsiteX3" fmla="*/ 1637 w 1637"/>
              <a:gd name="connsiteY3" fmla="*/ 0 h 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7" h="2524">
                <a:moveTo>
                  <a:pt x="1637" y="0"/>
                </a:moveTo>
                <a:lnTo>
                  <a:pt x="1376" y="421"/>
                </a:lnTo>
                <a:cubicBezTo>
                  <a:pt x="346" y="2030"/>
                  <a:pt x="-255" y="2925"/>
                  <a:pt x="106" y="2349"/>
                </a:cubicBezTo>
                <a:lnTo>
                  <a:pt x="1637" y="0"/>
                </a:ln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D91458-D07D-2948-B228-47FDBD56BB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4" t="39122" r="60422" b="60828"/>
          <a:stretch>
            <a:fillRect/>
          </a:stretch>
        </p:blipFill>
        <p:spPr>
          <a:xfrm>
            <a:off x="4212229" y="4859946"/>
            <a:ext cx="3027" cy="4672"/>
          </a:xfrm>
          <a:custGeom>
            <a:avLst/>
            <a:gdLst>
              <a:gd name="connsiteX0" fmla="*/ 1531 w 1636"/>
              <a:gd name="connsiteY0" fmla="*/ 176 h 2525"/>
              <a:gd name="connsiteX1" fmla="*/ 0 w 1636"/>
              <a:gd name="connsiteY1" fmla="*/ 2525 h 2525"/>
              <a:gd name="connsiteX2" fmla="*/ 262 w 1636"/>
              <a:gd name="connsiteY2" fmla="*/ 2102 h 2525"/>
              <a:gd name="connsiteX3" fmla="*/ 1531 w 1636"/>
              <a:gd name="connsiteY3" fmla="*/ 176 h 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" h="2525">
                <a:moveTo>
                  <a:pt x="1531" y="176"/>
                </a:moveTo>
                <a:lnTo>
                  <a:pt x="0" y="2525"/>
                </a:lnTo>
                <a:lnTo>
                  <a:pt x="262" y="2102"/>
                </a:lnTo>
                <a:cubicBezTo>
                  <a:pt x="1292" y="494"/>
                  <a:pt x="1892" y="-401"/>
                  <a:pt x="1531" y="1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877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CFEF67F-15E2-B446-8435-3762FEFE1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24963" r="-1433" b="36"/>
          <a:stretch/>
        </p:blipFill>
        <p:spPr>
          <a:xfrm>
            <a:off x="5509214" y="2826940"/>
            <a:ext cx="3240000" cy="32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E3A0F0-26C1-1441-A26A-142AFA0327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448159" y="2794188"/>
            <a:ext cx="3240000" cy="32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E4EF70-53B0-FF43-A1FA-0C2793AA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Game theory analogy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A95AD-B2DE-D946-B74E-68E4C7B8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8BB6E-3536-9547-B82C-C04B3169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CE33A-D493-694E-843C-5E915BDE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7E4A546-8D83-B34B-AF32-026E7CA6F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5" t="41790" r="70336" b="56578"/>
          <a:stretch>
            <a:fillRect/>
          </a:stretch>
        </p:blipFill>
        <p:spPr>
          <a:xfrm>
            <a:off x="1418227" y="1873262"/>
            <a:ext cx="5193" cy="33638"/>
          </a:xfrm>
          <a:custGeom>
            <a:avLst/>
            <a:gdLst>
              <a:gd name="connsiteX0" fmla="*/ 0 w 5193"/>
              <a:gd name="connsiteY0" fmla="*/ 0 h 33638"/>
              <a:gd name="connsiteX1" fmla="*/ 5193 w 5193"/>
              <a:gd name="connsiteY1" fmla="*/ 17310 h 33638"/>
              <a:gd name="connsiteX2" fmla="*/ 4623 w 5193"/>
              <a:gd name="connsiteY2" fmla="*/ 30030 h 33638"/>
              <a:gd name="connsiteX3" fmla="*/ 363 w 5193"/>
              <a:gd name="connsiteY3" fmla="*/ 5664 h 33638"/>
              <a:gd name="connsiteX4" fmla="*/ 0 w 5193"/>
              <a:gd name="connsiteY4" fmla="*/ 0 h 3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3" h="33638">
                <a:moveTo>
                  <a:pt x="0" y="0"/>
                </a:moveTo>
                <a:lnTo>
                  <a:pt x="5193" y="17310"/>
                </a:lnTo>
                <a:lnTo>
                  <a:pt x="4623" y="30030"/>
                </a:lnTo>
                <a:cubicBezTo>
                  <a:pt x="3936" y="36917"/>
                  <a:pt x="2675" y="36483"/>
                  <a:pt x="363" y="56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F67F82D-E0C9-BC43-BCC8-391E2F73F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4" t="42292" r="70328" b="57331"/>
          <a:stretch>
            <a:fillRect/>
          </a:stretch>
        </p:blipFill>
        <p:spPr>
          <a:xfrm>
            <a:off x="1423420" y="1883617"/>
            <a:ext cx="242" cy="7752"/>
          </a:xfrm>
          <a:custGeom>
            <a:avLst/>
            <a:gdLst>
              <a:gd name="connsiteX0" fmla="*/ 241 w 242"/>
              <a:gd name="connsiteY0" fmla="*/ 116 h 7752"/>
              <a:gd name="connsiteX1" fmla="*/ 239 w 242"/>
              <a:gd name="connsiteY1" fmla="*/ 7752 h 7752"/>
              <a:gd name="connsiteX2" fmla="*/ 0 w 242"/>
              <a:gd name="connsiteY2" fmla="*/ 6955 h 7752"/>
              <a:gd name="connsiteX3" fmla="*/ 178 w 242"/>
              <a:gd name="connsiteY3" fmla="*/ 2974 h 7752"/>
              <a:gd name="connsiteX4" fmla="*/ 241 w 242"/>
              <a:gd name="connsiteY4" fmla="*/ 116 h 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" h="7752">
                <a:moveTo>
                  <a:pt x="241" y="116"/>
                </a:moveTo>
                <a:cubicBezTo>
                  <a:pt x="246" y="627"/>
                  <a:pt x="239" y="2888"/>
                  <a:pt x="239" y="7752"/>
                </a:cubicBezTo>
                <a:lnTo>
                  <a:pt x="0" y="6955"/>
                </a:lnTo>
                <a:lnTo>
                  <a:pt x="178" y="2974"/>
                </a:lnTo>
                <a:cubicBezTo>
                  <a:pt x="222" y="842"/>
                  <a:pt x="237" y="-396"/>
                  <a:pt x="241" y="11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3EC31B0-61C5-2049-BB13-2455D23AD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53754" r="72839" b="46047"/>
          <a:stretch>
            <a:fillRect/>
          </a:stretch>
        </p:blipFill>
        <p:spPr>
          <a:xfrm>
            <a:off x="801372" y="2172109"/>
            <a:ext cx="2614" cy="4093"/>
          </a:xfrm>
          <a:custGeom>
            <a:avLst/>
            <a:gdLst>
              <a:gd name="connsiteX0" fmla="*/ 0 w 2614"/>
              <a:gd name="connsiteY0" fmla="*/ 0 h 4093"/>
              <a:gd name="connsiteX1" fmla="*/ 1931 w 2614"/>
              <a:gd name="connsiteY1" fmla="*/ 2974 h 4093"/>
              <a:gd name="connsiteX2" fmla="*/ 1 w 2614"/>
              <a:gd name="connsiteY2" fmla="*/ 3 h 4093"/>
              <a:gd name="connsiteX3" fmla="*/ 0 w 2614"/>
              <a:gd name="connsiteY3" fmla="*/ 0 h 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" h="4093">
                <a:moveTo>
                  <a:pt x="0" y="0"/>
                </a:moveTo>
                <a:lnTo>
                  <a:pt x="1931" y="2974"/>
                </a:lnTo>
                <a:cubicBezTo>
                  <a:pt x="3622" y="5648"/>
                  <a:pt x="1867" y="3081"/>
                  <a:pt x="1" y="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E2F8B0A-6FEC-A14F-B815-165A9DF31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2" t="59231" r="56087" b="40486"/>
          <a:stretch>
            <a:fillRect/>
          </a:stretch>
        </p:blipFill>
        <p:spPr>
          <a:xfrm>
            <a:off x="1262892" y="2284975"/>
            <a:ext cx="1410" cy="5829"/>
          </a:xfrm>
          <a:custGeom>
            <a:avLst/>
            <a:gdLst>
              <a:gd name="connsiteX0" fmla="*/ 167 w 1410"/>
              <a:gd name="connsiteY0" fmla="*/ 641 h 5829"/>
              <a:gd name="connsiteX1" fmla="*/ 1358 w 1410"/>
              <a:gd name="connsiteY1" fmla="*/ 5591 h 5829"/>
              <a:gd name="connsiteX2" fmla="*/ 1410 w 1410"/>
              <a:gd name="connsiteY2" fmla="*/ 5829 h 5829"/>
              <a:gd name="connsiteX3" fmla="*/ 339 w 1410"/>
              <a:gd name="connsiteY3" fmla="*/ 1457 h 5829"/>
              <a:gd name="connsiteX4" fmla="*/ 167 w 1410"/>
              <a:gd name="connsiteY4" fmla="*/ 641 h 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0" h="5829">
                <a:moveTo>
                  <a:pt x="167" y="641"/>
                </a:moveTo>
                <a:cubicBezTo>
                  <a:pt x="408" y="1601"/>
                  <a:pt x="875" y="3521"/>
                  <a:pt x="1358" y="5591"/>
                </a:cubicBezTo>
                <a:lnTo>
                  <a:pt x="1410" y="5829"/>
                </a:lnTo>
                <a:lnTo>
                  <a:pt x="339" y="1457"/>
                </a:lnTo>
                <a:cubicBezTo>
                  <a:pt x="-86" y="-317"/>
                  <a:pt x="-73" y="-318"/>
                  <a:pt x="167" y="641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0994489-2498-2A4E-830F-1A0CC9679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2" t="39733" r="65368" b="56131"/>
          <a:stretch>
            <a:fillRect/>
          </a:stretch>
        </p:blipFill>
        <p:spPr>
          <a:xfrm>
            <a:off x="970530" y="1883141"/>
            <a:ext cx="38745" cy="85240"/>
          </a:xfrm>
          <a:custGeom>
            <a:avLst/>
            <a:gdLst>
              <a:gd name="connsiteX0" fmla="*/ 0 w 38745"/>
              <a:gd name="connsiteY0" fmla="*/ 0 h 85240"/>
              <a:gd name="connsiteX1" fmla="*/ 8940 w 38745"/>
              <a:gd name="connsiteY1" fmla="*/ 5513 h 85240"/>
              <a:gd name="connsiteX2" fmla="*/ 9704 w 38745"/>
              <a:gd name="connsiteY2" fmla="*/ 6046 h 85240"/>
              <a:gd name="connsiteX3" fmla="*/ 15596 w 38745"/>
              <a:gd name="connsiteY3" fmla="*/ 23005 h 85240"/>
              <a:gd name="connsiteX4" fmla="*/ 23247 w 38745"/>
              <a:gd name="connsiteY4" fmla="*/ 46495 h 85240"/>
              <a:gd name="connsiteX5" fmla="*/ 38745 w 38745"/>
              <a:gd name="connsiteY5" fmla="*/ 85240 h 85240"/>
              <a:gd name="connsiteX6" fmla="*/ 0 w 38745"/>
              <a:gd name="connsiteY6" fmla="*/ 0 h 8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45" h="85240">
                <a:moveTo>
                  <a:pt x="0" y="0"/>
                </a:moveTo>
                <a:cubicBezTo>
                  <a:pt x="0" y="0"/>
                  <a:pt x="4023" y="2384"/>
                  <a:pt x="8940" y="5513"/>
                </a:cubicBezTo>
                <a:lnTo>
                  <a:pt x="9704" y="6046"/>
                </a:lnTo>
                <a:lnTo>
                  <a:pt x="15596" y="23005"/>
                </a:lnTo>
                <a:cubicBezTo>
                  <a:pt x="18313" y="31595"/>
                  <a:pt x="20772" y="39687"/>
                  <a:pt x="23247" y="46495"/>
                </a:cubicBezTo>
                <a:cubicBezTo>
                  <a:pt x="28001" y="59567"/>
                  <a:pt x="33579" y="72325"/>
                  <a:pt x="38745" y="85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9273BF-C3F1-E540-8305-2E2C2FAC8010}"/>
              </a:ext>
            </a:extLst>
          </p:cNvPr>
          <p:cNvGrpSpPr/>
          <p:nvPr/>
        </p:nvGrpSpPr>
        <p:grpSpPr>
          <a:xfrm>
            <a:off x="2823615" y="459790"/>
            <a:ext cx="3897918" cy="2278772"/>
            <a:chOff x="2673142" y="1331550"/>
            <a:chExt cx="3897918" cy="2278772"/>
          </a:xfrm>
        </p:grpSpPr>
        <p:pic>
          <p:nvPicPr>
            <p:cNvPr id="1028" name="Picture 4" descr="Versus background comic style red orange 3130199 Vector Art at Vecteezy">
              <a:extLst>
                <a:ext uri="{FF2B5EF4-FFF2-40B4-BE49-F238E27FC236}">
                  <a16:creationId xmlns:a16="http://schemas.microsoft.com/office/drawing/2014/main" id="{DAC46367-C48A-0D4C-BCD4-49BB7B71B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633" y="1331550"/>
              <a:ext cx="3870936" cy="2262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6C6727D-996C-3144-B5F7-1B84E8E31623}"/>
                </a:ext>
              </a:extLst>
            </p:cNvPr>
            <p:cNvGrpSpPr/>
            <p:nvPr/>
          </p:nvGrpSpPr>
          <p:grpSpPr>
            <a:xfrm>
              <a:off x="2881323" y="1591833"/>
              <a:ext cx="926856" cy="1040601"/>
              <a:chOff x="1631020" y="1340360"/>
              <a:chExt cx="926856" cy="1040601"/>
            </a:xfrm>
            <a:solidFill>
              <a:schemeClr val="bg1"/>
            </a:solidFill>
          </p:grpSpPr>
          <p:pic>
            <p:nvPicPr>
              <p:cNvPr id="10" name="Graphic 9" descr="Game controller">
                <a:extLst>
                  <a:ext uri="{FF2B5EF4-FFF2-40B4-BE49-F238E27FC236}">
                    <a16:creationId xmlns:a16="http://schemas.microsoft.com/office/drawing/2014/main" id="{082F80B6-4709-0B4C-8846-E582EB05C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637248" y="134036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EEDE01-FE56-D442-844D-EE24F6FFB657}"/>
                  </a:ext>
                </a:extLst>
              </p:cNvPr>
              <p:cNvSpPr txBox="1"/>
              <p:nvPr/>
            </p:nvSpPr>
            <p:spPr>
              <a:xfrm>
                <a:off x="1631020" y="2103962"/>
                <a:ext cx="9268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FR" sz="1200" b="1" dirty="0">
                    <a:solidFill>
                      <a:schemeClr val="bg1"/>
                    </a:solidFill>
                    <a:latin typeface="Ayuthaya" pitchFamily="2" charset="-34"/>
                    <a:ea typeface="Ayuthaya" pitchFamily="2" charset="-34"/>
                    <a:cs typeface="Ayuthaya" pitchFamily="2" charset="-34"/>
                  </a:rPr>
                  <a:t>Player 1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DE2E47-ED8A-184D-BE2B-A67763F935A7}"/>
                </a:ext>
              </a:extLst>
            </p:cNvPr>
            <p:cNvSpPr txBox="1"/>
            <p:nvPr/>
          </p:nvSpPr>
          <p:spPr>
            <a:xfrm>
              <a:off x="2673142" y="3056324"/>
              <a:ext cx="15001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R" sz="1000" b="1" dirty="0">
                  <a:solidFill>
                    <a:schemeClr val="bg1"/>
                  </a:solidFill>
                  <a:latin typeface="Ayuthaya" pitchFamily="2" charset="-34"/>
                  <a:ea typeface="Ayuthaya" pitchFamily="2" charset="-34"/>
                  <a:cs typeface="Ayuthaya" pitchFamily="2" charset="-34"/>
                </a:rPr>
                <a:t>Goal: find </a:t>
              </a:r>
              <a:r>
                <a:rPr lang="en-FR" sz="1000" b="1" i="1" dirty="0">
                  <a:solidFill>
                    <a:schemeClr val="bg1"/>
                  </a:solidFill>
                  <a:latin typeface="Ayuthaya" pitchFamily="2" charset="-34"/>
                  <a:ea typeface="Ayuthaya" pitchFamily="2" charset="-34"/>
                  <a:cs typeface="Ayuthaya" pitchFamily="2" charset="-34"/>
                </a:rPr>
                <a:t>hardest</a:t>
              </a:r>
              <a:r>
                <a:rPr lang="en-FR" sz="1000" b="1" dirty="0">
                  <a:solidFill>
                    <a:schemeClr val="bg1"/>
                  </a:solidFill>
                  <a:latin typeface="Ayuthaya" pitchFamily="2" charset="-34"/>
                  <a:ea typeface="Ayuthaya" pitchFamily="2" charset="-34"/>
                  <a:cs typeface="Ayuthaya" pitchFamily="2" charset="-34"/>
                </a:rPr>
                <a:t> </a:t>
              </a:r>
            </a:p>
            <a:p>
              <a:r>
                <a:rPr lang="en-FR" sz="1000" b="1" dirty="0">
                  <a:solidFill>
                    <a:schemeClr val="bg1"/>
                  </a:solidFill>
                  <a:latin typeface="Ayuthaya" pitchFamily="2" charset="-34"/>
                  <a:ea typeface="Ayuthaya" pitchFamily="2" charset="-34"/>
                  <a:cs typeface="Ayuthaya" pitchFamily="2" charset="-34"/>
                </a:rPr>
                <a:t>region h of f.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58ADE7-2719-2944-9016-C74DBB8589BA}"/>
                </a:ext>
              </a:extLst>
            </p:cNvPr>
            <p:cNvSpPr txBox="1"/>
            <p:nvPr/>
          </p:nvSpPr>
          <p:spPr>
            <a:xfrm>
              <a:off x="4825916" y="3039933"/>
              <a:ext cx="17451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FR" sz="1000" b="1" dirty="0">
                  <a:latin typeface="Ayuthaya" pitchFamily="2" charset="-34"/>
                  <a:ea typeface="Ayuthaya" pitchFamily="2" charset="-34"/>
                  <a:cs typeface="Ayuthaya" pitchFamily="2" charset="-34"/>
                </a:rPr>
                <a:t>Goal: seeing h, match it with region q of g.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2173DA5-0643-5544-96E7-7D88591345A8}"/>
                </a:ext>
              </a:extLst>
            </p:cNvPr>
            <p:cNvGrpSpPr/>
            <p:nvPr/>
          </p:nvGrpSpPr>
          <p:grpSpPr>
            <a:xfrm>
              <a:off x="5423191" y="1616296"/>
              <a:ext cx="926857" cy="1041584"/>
              <a:chOff x="6356792" y="1201751"/>
              <a:chExt cx="926857" cy="1041584"/>
            </a:xfrm>
            <a:solidFill>
              <a:schemeClr val="tx1"/>
            </a:solidFill>
          </p:grpSpPr>
          <p:pic>
            <p:nvPicPr>
              <p:cNvPr id="11" name="Graphic 10" descr="Game controller">
                <a:extLst>
                  <a:ext uri="{FF2B5EF4-FFF2-40B4-BE49-F238E27FC236}">
                    <a16:creationId xmlns:a16="http://schemas.microsoft.com/office/drawing/2014/main" id="{C238B243-1CC3-414F-AD18-844B3F9F6E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363021" y="12017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7D80CA-C0C3-A544-BAE7-8CD105904CD0}"/>
                  </a:ext>
                </a:extLst>
              </p:cNvPr>
              <p:cNvSpPr txBox="1"/>
              <p:nvPr/>
            </p:nvSpPr>
            <p:spPr>
              <a:xfrm>
                <a:off x="6356792" y="1966336"/>
                <a:ext cx="92685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FR" sz="1200" b="1" dirty="0">
                    <a:latin typeface="Ayuthaya" pitchFamily="2" charset="-34"/>
                    <a:ea typeface="Ayuthaya" pitchFamily="2" charset="-34"/>
                    <a:cs typeface="Ayuthaya" pitchFamily="2" charset="-34"/>
                  </a:rPr>
                  <a:t>Player 2</a:t>
                </a: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3103E7-8E8A-2C45-830F-9807A53D0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8" t="30347" r="73438" b="69604"/>
            <a:stretch>
              <a:fillRect/>
            </a:stretch>
          </p:blipFill>
          <p:spPr>
            <a:xfrm>
              <a:off x="3552174" y="2658876"/>
              <a:ext cx="1637" cy="2524"/>
            </a:xfrm>
            <a:custGeom>
              <a:avLst/>
              <a:gdLst>
                <a:gd name="connsiteX0" fmla="*/ 1637 w 1637"/>
                <a:gd name="connsiteY0" fmla="*/ 0 h 2524"/>
                <a:gd name="connsiteX1" fmla="*/ 1376 w 1637"/>
                <a:gd name="connsiteY1" fmla="*/ 421 h 2524"/>
                <a:gd name="connsiteX2" fmla="*/ 106 w 1637"/>
                <a:gd name="connsiteY2" fmla="*/ 2349 h 2524"/>
                <a:gd name="connsiteX3" fmla="*/ 1637 w 1637"/>
                <a:gd name="connsiteY3" fmla="*/ 0 h 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7" h="2524">
                  <a:moveTo>
                    <a:pt x="1637" y="0"/>
                  </a:moveTo>
                  <a:lnTo>
                    <a:pt x="1376" y="421"/>
                  </a:lnTo>
                  <a:cubicBezTo>
                    <a:pt x="346" y="2030"/>
                    <a:pt x="-255" y="2925"/>
                    <a:pt x="106" y="2349"/>
                  </a:cubicBezTo>
                  <a:lnTo>
                    <a:pt x="1637" y="0"/>
                  </a:lnTo>
                  <a:close/>
                </a:path>
              </a:pathLst>
            </a:cu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AD91458-D07D-2948-B228-47FDBD56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54" t="39122" r="60422" b="60828"/>
            <a:stretch>
              <a:fillRect/>
            </a:stretch>
          </p:blipFill>
          <p:spPr>
            <a:xfrm>
              <a:off x="4430180" y="3102850"/>
              <a:ext cx="1636" cy="2525"/>
            </a:xfrm>
            <a:custGeom>
              <a:avLst/>
              <a:gdLst>
                <a:gd name="connsiteX0" fmla="*/ 1531 w 1636"/>
                <a:gd name="connsiteY0" fmla="*/ 176 h 2525"/>
                <a:gd name="connsiteX1" fmla="*/ 0 w 1636"/>
                <a:gd name="connsiteY1" fmla="*/ 2525 h 2525"/>
                <a:gd name="connsiteX2" fmla="*/ 262 w 1636"/>
                <a:gd name="connsiteY2" fmla="*/ 2102 h 2525"/>
                <a:gd name="connsiteX3" fmla="*/ 1531 w 1636"/>
                <a:gd name="connsiteY3" fmla="*/ 176 h 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6" h="2525">
                  <a:moveTo>
                    <a:pt x="1531" y="176"/>
                  </a:moveTo>
                  <a:lnTo>
                    <a:pt x="0" y="2525"/>
                  </a:lnTo>
                  <a:lnTo>
                    <a:pt x="262" y="2102"/>
                  </a:lnTo>
                  <a:cubicBezTo>
                    <a:pt x="1292" y="494"/>
                    <a:pt x="1892" y="-401"/>
                    <a:pt x="1531" y="176"/>
                  </a:cubicBezTo>
                  <a:close/>
                </a:path>
              </a:pathLst>
            </a:custGeom>
          </p:spPr>
        </p:pic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A7BDB27-CC6B-7942-B28C-7D4B748FA2B6}"/>
              </a:ext>
            </a:extLst>
          </p:cNvPr>
          <p:cNvSpPr>
            <a:spLocks noChangeAspect="1"/>
          </p:cNvSpPr>
          <p:nvPr/>
        </p:nvSpPr>
        <p:spPr>
          <a:xfrm rot="2897841">
            <a:off x="1863648" y="4358568"/>
            <a:ext cx="386223" cy="1028307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D006B25-6248-F14C-B172-FCF55160AE4D}"/>
              </a:ext>
            </a:extLst>
          </p:cNvPr>
          <p:cNvSpPr>
            <a:spLocks noChangeAspect="1"/>
          </p:cNvSpPr>
          <p:nvPr/>
        </p:nvSpPr>
        <p:spPr>
          <a:xfrm rot="6326357">
            <a:off x="6614844" y="4606330"/>
            <a:ext cx="1879943" cy="676654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9D9FC54-1859-FF40-840C-24692E1FC591}"/>
              </a:ext>
            </a:extLst>
          </p:cNvPr>
          <p:cNvSpPr>
            <a:spLocks noChangeAspect="1"/>
          </p:cNvSpPr>
          <p:nvPr/>
        </p:nvSpPr>
        <p:spPr>
          <a:xfrm rot="2935659">
            <a:off x="1513993" y="3467598"/>
            <a:ext cx="1108334" cy="707643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328715-0444-4348-ACBA-95BF81267934}"/>
              </a:ext>
            </a:extLst>
          </p:cNvPr>
          <p:cNvSpPr>
            <a:spLocks noChangeAspect="1"/>
          </p:cNvSpPr>
          <p:nvPr/>
        </p:nvSpPr>
        <p:spPr>
          <a:xfrm rot="5048903">
            <a:off x="6178273" y="4270168"/>
            <a:ext cx="619538" cy="1209077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F0FF57F-861E-B04E-866B-FEAE8B07562B}"/>
              </a:ext>
            </a:extLst>
          </p:cNvPr>
          <p:cNvSpPr>
            <a:spLocks noChangeAspect="1"/>
          </p:cNvSpPr>
          <p:nvPr/>
        </p:nvSpPr>
        <p:spPr>
          <a:xfrm rot="1347480">
            <a:off x="1971495" y="3840749"/>
            <a:ext cx="1575411" cy="483488"/>
          </a:xfrm>
          <a:prstGeom prst="ellipse">
            <a:avLst/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F68DF78-86B6-D84D-A375-58EC634E110A}"/>
              </a:ext>
            </a:extLst>
          </p:cNvPr>
          <p:cNvSpPr>
            <a:spLocks noChangeAspect="1"/>
          </p:cNvSpPr>
          <p:nvPr/>
        </p:nvSpPr>
        <p:spPr>
          <a:xfrm rot="2402613">
            <a:off x="6990296" y="3078227"/>
            <a:ext cx="619538" cy="2152566"/>
          </a:xfrm>
          <a:prstGeom prst="ellipse">
            <a:avLst/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2867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53" grpId="0" animBg="1"/>
      <p:bldP spid="54" grpId="0" animBg="1"/>
      <p:bldP spid="42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2405-197E-B448-924A-8149E800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E557C2-2EE1-144A-9048-C9D9BB79A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89989-B1C8-BB4B-8946-88EEFE17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471EC-2217-3643-A285-8E4B55E1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54DA80-6872-A54D-91C0-92D1D00E0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Back to our examples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914E85-C12A-B04E-BE85-D10824386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141" y="2032177"/>
            <a:ext cx="1748160" cy="1706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1F2AA7-7133-5048-BEFD-435773090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141" y="4048401"/>
            <a:ext cx="1711956" cy="1717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8769C-95A8-DF4E-8756-9D8DF79C1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16" y="2032177"/>
            <a:ext cx="1748160" cy="1748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A2F6CF-D569-B542-B433-32ADB450B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09" y="4048401"/>
            <a:ext cx="1748160" cy="1748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5CB631-E1CF-424F-B4F4-92377CD5F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38" y="2032177"/>
            <a:ext cx="1748160" cy="1748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A63F1A-456B-6D4A-A36A-D705ACC7C4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38" y="4048401"/>
            <a:ext cx="1748160" cy="174816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96DCF7F-B4E4-DB47-A9A7-BA9038BFA567}"/>
              </a:ext>
            </a:extLst>
          </p:cNvPr>
          <p:cNvGrpSpPr/>
          <p:nvPr/>
        </p:nvGrpSpPr>
        <p:grpSpPr>
          <a:xfrm>
            <a:off x="7633084" y="794150"/>
            <a:ext cx="770136" cy="826306"/>
            <a:chOff x="7633084" y="794150"/>
            <a:chExt cx="770136" cy="826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F38E352-BC32-8244-8E0E-452740ADE05F}"/>
                </a:ext>
              </a:extLst>
            </p:cNvPr>
            <p:cNvSpPr/>
            <p:nvPr/>
          </p:nvSpPr>
          <p:spPr>
            <a:xfrm>
              <a:off x="7633084" y="794150"/>
              <a:ext cx="770136" cy="826306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F29B409-4DA1-A54A-B3F6-E365C295F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39159" y="987774"/>
              <a:ext cx="379589" cy="427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986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A375C82-AA9E-644D-8F76-E3BBF60B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85F26-DB5C-E449-B0AF-FAA250F67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D1B1DBD4-8429-45D1-9C8F-50F1D81BF9DA}" type="datetime1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EAEC-F583-BE47-920D-576E2724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0AB40-E889-AE4B-88A8-F04F442B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ACA56A-57ED-C148-AA40-E563EB0A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828000"/>
            <a:ext cx="7200900" cy="512768"/>
          </a:xfrm>
        </p:spPr>
        <p:txBody>
          <a:bodyPr/>
          <a:lstStyle/>
          <a:p>
            <a:r>
              <a:rPr lang="en-FR" dirty="0"/>
              <a:t>OK… but does it work?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F7745E-979F-A643-B402-776ECEF451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1484312"/>
            <a:ext cx="7200900" cy="3889375"/>
          </a:xfrm>
        </p:spPr>
        <p:txBody>
          <a:bodyPr/>
          <a:lstStyle/>
          <a:p>
            <a:r>
              <a:rPr lang="en-FR" dirty="0"/>
              <a:t>What would the dream result be?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84F1041E-3F9E-B053-E012-65019985E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90" y="1741730"/>
            <a:ext cx="3730579" cy="41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6B91D681-241F-F831-3E0F-648BF311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15" y="2277738"/>
            <a:ext cx="258537" cy="4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C1F0663A-80C7-8C38-FE90-C5E0BB0C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54" y="2592675"/>
            <a:ext cx="1124862" cy="4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872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25AB252-6704-5B8B-170D-BEE67C94669A}"/>
              </a:ext>
            </a:extLst>
          </p:cNvPr>
          <p:cNvSpPr txBox="1"/>
          <p:nvPr/>
        </p:nvSpPr>
        <p:spPr>
          <a:xfrm>
            <a:off x="765239" y="2281239"/>
            <a:ext cx="7745348" cy="1815273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FR" b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5DA7F-F0C6-2AC4-9430-A203357CF333}"/>
              </a:ext>
            </a:extLst>
          </p:cNvPr>
          <p:cNvSpPr txBox="1"/>
          <p:nvPr/>
        </p:nvSpPr>
        <p:spPr>
          <a:xfrm>
            <a:off x="765239" y="663872"/>
            <a:ext cx="7745348" cy="1523235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FR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CC7916-C4AD-1226-25AD-F28E7A30D637}"/>
              </a:ext>
            </a:extLst>
          </p:cNvPr>
          <p:cNvSpPr txBox="1"/>
          <p:nvPr/>
        </p:nvSpPr>
        <p:spPr>
          <a:xfrm>
            <a:off x="1133856" y="1152144"/>
            <a:ext cx="6065520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FR" dirty="0">
                <a:latin typeface="Cambria Math" panose="02040503050406030204" pitchFamily="18" charset="0"/>
                <a:ea typeface="Cambria Math" panose="02040503050406030204" pitchFamily="18" charset="0"/>
              </a:rPr>
              <a:t>If                      , then for any     take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FR" dirty="0">
                <a:latin typeface="Cambria Math" panose="02040503050406030204" pitchFamily="18" charset="0"/>
                <a:ea typeface="Cambria Math" panose="02040503050406030204" pitchFamily="18" charset="0"/>
              </a:rPr>
              <a:t>nd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27510-019A-5510-5D6D-3DEDCDE3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Theorem &amp; proof sketch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61350-036F-FA64-EA99-0BA0E795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419AF-3316-E521-6424-063C30C2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2711B-A783-731E-5FF9-E7F9401C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CF9216-26B3-6040-48D7-EB5F42355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828000"/>
            <a:ext cx="7200900" cy="592368"/>
          </a:xfrm>
        </p:spPr>
        <p:txBody>
          <a:bodyPr/>
          <a:lstStyle/>
          <a:p>
            <a:r>
              <a:rPr lang="en-FR" sz="2400" dirty="0"/>
              <a:t>Intuition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3417CE8-A8A5-E69B-F266-B57A7D70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68" y="1299709"/>
            <a:ext cx="3712464" cy="26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C6C301A-4DCB-E8F3-7251-9807F38E5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7870" y="1335566"/>
            <a:ext cx="1000559" cy="22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DDA553F5-66FF-2552-ED54-66D201315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14" y="1328615"/>
            <a:ext cx="156267" cy="22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60C9587D-879C-69BA-C769-20B9C876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91" y="1675851"/>
            <a:ext cx="2543849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9B280E04-C996-9306-E8F5-E8D101AD7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71" y="3200275"/>
            <a:ext cx="4420993" cy="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7ED1DF65-3B48-C249-970F-DA92FA94C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56" y="3604464"/>
            <a:ext cx="693111" cy="25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A88DFCC-5039-D7AC-26A2-D467CFFF74A0}"/>
              </a:ext>
            </a:extLst>
          </p:cNvPr>
          <p:cNvSpPr txBox="1">
            <a:spLocks/>
          </p:cNvSpPr>
          <p:nvPr/>
        </p:nvSpPr>
        <p:spPr bwMode="gray">
          <a:xfrm>
            <a:off x="971550" y="2432443"/>
            <a:ext cx="7200900" cy="592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3300" b="0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l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Tahom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Tahoma" panose="020B060403050404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R" sz="2400" dirty="0"/>
              <a:t>Theorem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18FA72-D4F1-C6F9-056A-4E643D401C98}"/>
              </a:ext>
            </a:extLst>
          </p:cNvPr>
          <p:cNvSpPr txBox="1"/>
          <p:nvPr/>
        </p:nvSpPr>
        <p:spPr>
          <a:xfrm>
            <a:off x="772261" y="4192372"/>
            <a:ext cx="7745348" cy="1769515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FR" b="1" dirty="0">
              <a:solidFill>
                <a:schemeClr val="bg2"/>
              </a:solidFill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0720DBB-4C29-B2EB-34EC-34A71F6F8741}"/>
              </a:ext>
            </a:extLst>
          </p:cNvPr>
          <p:cNvSpPr txBox="1">
            <a:spLocks/>
          </p:cNvSpPr>
          <p:nvPr/>
        </p:nvSpPr>
        <p:spPr bwMode="gray">
          <a:xfrm>
            <a:off x="978572" y="4343576"/>
            <a:ext cx="7200900" cy="547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3300" b="0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l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Tahom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Tahoma" panose="020B060403050404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R" sz="2400" dirty="0"/>
              <a:t>Proof sketch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66EB0A1-2DC9-7C81-B58C-2A7F6410E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5778" y="4784169"/>
            <a:ext cx="7200900" cy="102201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FR" b="0" dirty="0">
                <a:solidFill>
                  <a:schemeClr val="tx1"/>
                </a:solidFill>
              </a:rPr>
              <a:t>Control smoothness of compositions</a:t>
            </a:r>
          </a:p>
          <a:p>
            <a:pPr marL="342900" indent="-342900">
              <a:buAutoNum type="arabicPeriod"/>
            </a:pPr>
            <a:r>
              <a:rPr lang="en-FR" b="0" dirty="0">
                <a:solidFill>
                  <a:schemeClr val="tx1"/>
                </a:solidFill>
              </a:rPr>
              <a:t>Construct smooth change of variable q</a:t>
            </a:r>
          </a:p>
          <a:p>
            <a:pPr marL="342900" indent="-342900">
              <a:buAutoNum type="arabicPeriod"/>
            </a:pPr>
            <a:r>
              <a:rPr lang="en-FR" b="0" dirty="0">
                <a:solidFill>
                  <a:schemeClr val="tx1"/>
                </a:solidFill>
              </a:rPr>
              <a:t>Control norm of change of variable q</a:t>
            </a:r>
          </a:p>
        </p:txBody>
      </p:sp>
    </p:spTree>
    <p:extLst>
      <p:ext uri="{BB962C8B-B14F-4D97-AF65-F5344CB8AC3E}">
        <p14:creationId xmlns:p14="http://schemas.microsoft.com/office/powerpoint/2010/main" val="281363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320A-414E-1046-AA93-D4211210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2F5AE-A993-F340-A004-18D7C24F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dirty="0"/>
              <a:t>02/04/2024 – Imaging in Paris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BFAF1-1200-284A-B66E-1ED6F27C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3684D-6C36-7349-95A5-8F406905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742CFB-9BC3-1546-A22C-0F3068B80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828000"/>
            <a:ext cx="7200900" cy="584776"/>
          </a:xfrm>
        </p:spPr>
        <p:txBody>
          <a:bodyPr/>
          <a:lstStyle/>
          <a:p>
            <a:r>
              <a:rPr lang="en-FR" dirty="0"/>
              <a:t>Théophile Cantelobre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55FAD-81A0-6347-834D-5B17A59839CB}"/>
              </a:ext>
            </a:extLst>
          </p:cNvPr>
          <p:cNvSpPr txBox="1"/>
          <p:nvPr/>
        </p:nvSpPr>
        <p:spPr>
          <a:xfrm>
            <a:off x="964180" y="1619508"/>
            <a:ext cx="449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PhD Student in the SIERRA Team at Inria Paris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3F5645-1B61-CA4E-AC99-E33336C715F9}"/>
              </a:ext>
            </a:extLst>
          </p:cNvPr>
          <p:cNvSpPr txBox="1"/>
          <p:nvPr/>
        </p:nvSpPr>
        <p:spPr>
          <a:xfrm>
            <a:off x="971550" y="2764797"/>
            <a:ext cx="720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Some topics and projects : structured prediction, approximate kernel methods, PSD models, filtering,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EC732A-B74A-714B-8881-EA21F3684AB6}"/>
              </a:ext>
            </a:extLst>
          </p:cNvPr>
          <p:cNvSpPr txBox="1"/>
          <p:nvPr/>
        </p:nvSpPr>
        <p:spPr>
          <a:xfrm>
            <a:off x="7308304" y="6048781"/>
            <a:ext cx="1491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800" dirty="0"/>
              <a:t>Raccoon credits: Adrien Bukato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DDAA1E-B579-3EDD-3293-8D7DC4DA1F82}"/>
              </a:ext>
            </a:extLst>
          </p:cNvPr>
          <p:cNvSpPr txBox="1"/>
          <p:nvPr/>
        </p:nvSpPr>
        <p:spPr>
          <a:xfrm>
            <a:off x="971550" y="1997730"/>
            <a:ext cx="314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Engineer from Mines Paris - PSL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2B1E73-5297-56B1-165D-D0A2C21879F1}"/>
              </a:ext>
            </a:extLst>
          </p:cNvPr>
          <p:cNvSpPr txBox="1"/>
          <p:nvPr/>
        </p:nvSpPr>
        <p:spPr>
          <a:xfrm>
            <a:off x="964180" y="4915326"/>
            <a:ext cx="720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dirty="0"/>
              <a:t>Open to work: </a:t>
            </a:r>
            <a:r>
              <a:rPr lang="en-FR" dirty="0"/>
              <a:t>looking for a full-time Machine Learning Engineer position in Paris starting in September 2024.</a:t>
            </a:r>
            <a:endParaRPr lang="en-FR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92007-841C-3A23-FED6-9C36F9909ACD}"/>
              </a:ext>
            </a:extLst>
          </p:cNvPr>
          <p:cNvSpPr txBox="1"/>
          <p:nvPr/>
        </p:nvSpPr>
        <p:spPr>
          <a:xfrm>
            <a:off x="971550" y="3810914"/>
            <a:ext cx="720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Outside of work : community building</a:t>
            </a:r>
          </a:p>
        </p:txBody>
      </p:sp>
    </p:spTree>
    <p:extLst>
      <p:ext uri="{BB962C8B-B14F-4D97-AF65-F5344CB8AC3E}">
        <p14:creationId xmlns:p14="http://schemas.microsoft.com/office/powerpoint/2010/main" val="4154024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5573D79-9D5F-27C4-84BC-0AD07FB98881}"/>
              </a:ext>
            </a:extLst>
          </p:cNvPr>
          <p:cNvSpPr/>
          <p:nvPr/>
        </p:nvSpPr>
        <p:spPr>
          <a:xfrm>
            <a:off x="1900103" y="4465572"/>
            <a:ext cx="6644390" cy="67107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A375C82-AA9E-644D-8F76-E3BBF60B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85F26-DB5C-E449-B0AF-FAA250F67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D1B1DBD4-8429-45D1-9C8F-50F1D81BF9DA}" type="datetime1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EAEC-F583-BE47-920D-576E2724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0AB40-E889-AE4B-88A8-F04F442B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ACA56A-57ED-C148-AA40-E563EB0A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Closed-form computation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8FE673C-94FA-054B-BD80-E1D870C77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4108" y="3295158"/>
            <a:ext cx="277200" cy="19366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0CD23E38-DCB7-4048-8335-F9A1647C9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7131" y="3278503"/>
            <a:ext cx="315046" cy="15752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488E34D-AD63-224B-BF5D-83CDCED400F9}"/>
              </a:ext>
            </a:extLst>
          </p:cNvPr>
          <p:cNvSpPr/>
          <p:nvPr/>
        </p:nvSpPr>
        <p:spPr>
          <a:xfrm>
            <a:off x="2488863" y="3633819"/>
            <a:ext cx="6055629" cy="671070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AC3FD2-B2E9-7342-A506-DC35FFF5D533}"/>
              </a:ext>
            </a:extLst>
          </p:cNvPr>
          <p:cNvSpPr txBox="1"/>
          <p:nvPr/>
        </p:nvSpPr>
        <p:spPr>
          <a:xfrm>
            <a:off x="5498511" y="3815465"/>
            <a:ext cx="28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FR" sz="1400" dirty="0"/>
              <a:t>Generalized ridge regression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F784982A-481E-7B47-A375-5FAB0FA6B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6776" y="4661779"/>
            <a:ext cx="1445163" cy="36931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6F5F3D0-B852-2342-9481-A6B9A9BA1348}"/>
              </a:ext>
            </a:extLst>
          </p:cNvPr>
          <p:cNvSpPr txBox="1"/>
          <p:nvPr/>
        </p:nvSpPr>
        <p:spPr>
          <a:xfrm>
            <a:off x="6718751" y="462171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FR" sz="1400" dirty="0"/>
              <a:t>Eigenvalue problem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4B0F205A-C359-DB4C-B65A-5A5852E7E3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96776" y="5241055"/>
            <a:ext cx="2512083" cy="4101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FE09E8-940C-544E-ACCD-D3AF9B1B7AF3}"/>
              </a:ext>
            </a:extLst>
          </p:cNvPr>
          <p:cNvSpPr/>
          <p:nvPr/>
        </p:nvSpPr>
        <p:spPr>
          <a:xfrm>
            <a:off x="2848904" y="1600827"/>
            <a:ext cx="4896544" cy="719274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B506A46-BA41-654F-B5FB-F59731D76A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0959" y="1716048"/>
            <a:ext cx="7920000" cy="511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B05B31-8C27-E942-97D3-6C20106183B6}"/>
              </a:ext>
            </a:extLst>
          </p:cNvPr>
          <p:cNvGrpSpPr/>
          <p:nvPr/>
        </p:nvGrpSpPr>
        <p:grpSpPr>
          <a:xfrm>
            <a:off x="1696776" y="2562863"/>
            <a:ext cx="6294150" cy="600244"/>
            <a:chOff x="1696776" y="2613674"/>
            <a:chExt cx="6294150" cy="600244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43D4E74A-80BA-0845-8AB9-7906F1C1A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96776" y="2702718"/>
              <a:ext cx="6294150" cy="511200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B5EF67F-B89B-A748-BF18-3873620889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87381" t="-1086" r="11366" b="68240"/>
            <a:stretch/>
          </p:blipFill>
          <p:spPr>
            <a:xfrm>
              <a:off x="7103798" y="2613674"/>
              <a:ext cx="118740" cy="19918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5B70E77-E76C-DD4E-9A3A-C5BCA764BEF9}"/>
              </a:ext>
            </a:extLst>
          </p:cNvPr>
          <p:cNvGrpSpPr/>
          <p:nvPr/>
        </p:nvGrpSpPr>
        <p:grpSpPr>
          <a:xfrm>
            <a:off x="1696776" y="3722043"/>
            <a:ext cx="3199825" cy="486944"/>
            <a:chOff x="1696776" y="3683695"/>
            <a:chExt cx="3199825" cy="486944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828D9E6-F28B-3441-8A46-B4AB07CDF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696776" y="3756154"/>
              <a:ext cx="3199825" cy="414485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2170E26-2449-F845-837B-55EBDF760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87381" t="-1086" r="11366" b="68240"/>
            <a:stretch/>
          </p:blipFill>
          <p:spPr>
            <a:xfrm>
              <a:off x="3960610" y="3683695"/>
              <a:ext cx="118740" cy="199183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AB4D91A9-3176-C994-A630-CC39E7DC7055}"/>
              </a:ext>
            </a:extLst>
          </p:cNvPr>
          <p:cNvSpPr/>
          <p:nvPr/>
        </p:nvSpPr>
        <p:spPr>
          <a:xfrm>
            <a:off x="2932176" y="2514342"/>
            <a:ext cx="1702042" cy="827367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49D347-E56D-28EE-1D12-F6DB8FC6079C}"/>
              </a:ext>
            </a:extLst>
          </p:cNvPr>
          <p:cNvSpPr/>
          <p:nvPr/>
        </p:nvSpPr>
        <p:spPr>
          <a:xfrm>
            <a:off x="4810465" y="2505065"/>
            <a:ext cx="2201954" cy="830106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397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 animBg="1"/>
      <p:bldP spid="37" grpId="0"/>
      <p:bldP spid="41" grpId="0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715E55-D2D6-6048-9CF7-673E1E40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76ED6A-FE60-564E-9A35-CDB34CE3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B912D-C8E2-8B4F-AA51-36C7951F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3CE84-7EB2-0241-ADD7-4ED28DCE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21925E-111E-0046-BE30-ED9202F01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Computing Diffy in practice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E06002-8B2D-0F43-AA9F-495078EA6D32}"/>
              </a:ext>
            </a:extLst>
          </p:cNvPr>
          <p:cNvGrpSpPr/>
          <p:nvPr/>
        </p:nvGrpSpPr>
        <p:grpSpPr>
          <a:xfrm>
            <a:off x="2771800" y="1628800"/>
            <a:ext cx="3405149" cy="511500"/>
            <a:chOff x="798614" y="1611055"/>
            <a:chExt cx="3405149" cy="511500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FEBEC3F-B4F1-BA4E-9610-1121FA476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91680" y="1662340"/>
              <a:ext cx="2512083" cy="410136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43925766-CCBA-6E4F-93B1-56B7D1586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88724"/>
            <a:stretch/>
          </p:blipFill>
          <p:spPr>
            <a:xfrm>
              <a:off x="798614" y="1611055"/>
              <a:ext cx="893066" cy="511500"/>
            </a:xfrm>
            <a:prstGeom prst="rect">
              <a:avLst/>
            </a:prstGeom>
          </p:spPr>
        </p:pic>
      </p:grpSp>
      <p:sp>
        <p:nvSpPr>
          <p:cNvPr id="37" name="AutoShape 2" descr="preview url image">
            <a:extLst>
              <a:ext uri="{FF2B5EF4-FFF2-40B4-BE49-F238E27FC236}">
                <a16:creationId xmlns:a16="http://schemas.microsoft.com/office/drawing/2014/main" id="{52FB1C3F-FD22-7040-8294-515F569B01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R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C5FFD0E-4B3B-764A-B431-F417C9CF64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76" y="2359053"/>
            <a:ext cx="2801996" cy="35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42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AF8716E-38D2-7D97-865D-2D2EC8D206B1}"/>
              </a:ext>
            </a:extLst>
          </p:cNvPr>
          <p:cNvSpPr txBox="1"/>
          <p:nvPr/>
        </p:nvSpPr>
        <p:spPr>
          <a:xfrm>
            <a:off x="770071" y="1419023"/>
            <a:ext cx="7700748" cy="2792222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FR" b="1" dirty="0">
              <a:solidFill>
                <a:schemeClr val="bg2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0BE6B3-E2C2-C79A-92FF-34E1AA0D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5982B-FA71-4EC4-A9E1-FBE3CD641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08FC0D6A-5031-49AD-BF43-4E5FEAC87745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E9D6D-3778-5BAB-C8D6-B8095316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58511-5E80-15DB-EB9E-B32CD8B6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92FCE5-A3D9-572D-2622-4A9E3E4A3B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Diffy in practice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091B7B4-702F-AA8C-EA6E-4AAA49057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5426" y="804446"/>
            <a:ext cx="4365393" cy="590805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7CC8110-BF54-5C06-BB6E-F5E21B4012B3}"/>
              </a:ext>
            </a:extLst>
          </p:cNvPr>
          <p:cNvSpPr txBox="1">
            <a:spLocks/>
          </p:cNvSpPr>
          <p:nvPr/>
        </p:nvSpPr>
        <p:spPr bwMode="gray">
          <a:xfrm>
            <a:off x="931373" y="1553808"/>
            <a:ext cx="1232202" cy="3573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3300" b="0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l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Tahom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Tahoma" panose="020B060403050404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R" sz="2400" dirty="0"/>
              <a:t>Results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1CBD19-E08C-BFCE-5046-039EB9A85FF1}"/>
              </a:ext>
            </a:extLst>
          </p:cNvPr>
          <p:cNvSpPr txBox="1"/>
          <p:nvPr/>
        </p:nvSpPr>
        <p:spPr>
          <a:xfrm>
            <a:off x="931373" y="2029920"/>
            <a:ext cx="594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latin typeface="Cambria Math" panose="02040503050406030204" pitchFamily="18" charset="0"/>
                <a:ea typeface="Cambria Math" panose="02040503050406030204" pitchFamily="18" charset="0"/>
              </a:rPr>
              <a:t>a) With smooth kernels and enough Nystrom points: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B5E1D9-AEFC-F2C1-495A-1A5C9DE9293F}"/>
              </a:ext>
            </a:extLst>
          </p:cNvPr>
          <p:cNvSpPr txBox="1"/>
          <p:nvPr/>
        </p:nvSpPr>
        <p:spPr>
          <a:xfrm>
            <a:off x="931373" y="3037602"/>
            <a:ext cx="643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FR" dirty="0"/>
              <a:t>b) With smooth kernels, enough Nystrom points and smooth Q: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8E4130EE-1F67-A69F-4CA6-8CA96AE4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01" y="2411134"/>
            <a:ext cx="3975250" cy="63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D23F6909-4F93-44B5-9048-C90BA73D8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01" y="3450273"/>
            <a:ext cx="2712878" cy="68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451AA4-CE2D-D618-EBAC-56DF7A8E34A3}"/>
              </a:ext>
            </a:extLst>
          </p:cNvPr>
          <p:cNvSpPr txBox="1"/>
          <p:nvPr/>
        </p:nvSpPr>
        <p:spPr>
          <a:xfrm>
            <a:off x="770071" y="4296096"/>
            <a:ext cx="7700748" cy="170163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FR" b="1" dirty="0">
              <a:solidFill>
                <a:schemeClr val="bg2"/>
              </a:solidFill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E5DBCD1-8410-8E82-4A01-4EF18369E470}"/>
              </a:ext>
            </a:extLst>
          </p:cNvPr>
          <p:cNvSpPr txBox="1">
            <a:spLocks/>
          </p:cNvSpPr>
          <p:nvPr/>
        </p:nvSpPr>
        <p:spPr bwMode="gray">
          <a:xfrm>
            <a:off x="931373" y="4370886"/>
            <a:ext cx="3392346" cy="3573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3300" b="0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l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Tahom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Tahoma" panose="020B060403050404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R" sz="2400" dirty="0"/>
              <a:t>Computational complexity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DD96D2-E3DB-FD0B-EFD5-1C0CF9AD5B38}"/>
              </a:ext>
            </a:extLst>
          </p:cNvPr>
          <p:cNvSpPr txBox="1"/>
          <p:nvPr/>
        </p:nvSpPr>
        <p:spPr>
          <a:xfrm>
            <a:off x="931373" y="4824085"/>
            <a:ext cx="643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FR" dirty="0"/>
              <a:t>b) With smooth kernels, enough Nystrom points and smooth Q:</a:t>
            </a: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7C956486-7270-B6ED-D245-5D4D755B1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01" y="5236756"/>
            <a:ext cx="2712878" cy="68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715E55-D2D6-6048-9CF7-673E1E40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76ED6A-FE60-564E-9A35-CDB34CE3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B912D-C8E2-8B4F-AA51-36C7951F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3CE84-7EB2-0241-ADD7-4ED28DCE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37" name="AutoShape 2" descr="preview url image">
            <a:extLst>
              <a:ext uri="{FF2B5EF4-FFF2-40B4-BE49-F238E27FC236}">
                <a16:creationId xmlns:a16="http://schemas.microsoft.com/office/drawing/2014/main" id="{52FB1C3F-FD22-7040-8294-515F569B01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094AA-90F7-D924-962D-AAE77894A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28000"/>
            <a:ext cx="7772400" cy="486121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07E6A1-1294-65A4-1A8B-58652246C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003854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24476-1E1E-294F-BCF4-BC2B76C5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E5663-E177-B04C-A148-4043A638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AEBA9-5E24-7F42-9507-815EBE4B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144DA-A595-1541-9207-02A4FBB7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EF44EA-2B65-E843-8C20-236306BABA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Summary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C199F0-F792-2642-9A30-FDD07D589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7266" y="3722436"/>
            <a:ext cx="5772599" cy="335886"/>
          </a:xfrm>
        </p:spPr>
        <p:txBody>
          <a:bodyPr/>
          <a:lstStyle/>
          <a:p>
            <a:r>
              <a:rPr lang="en-FR" dirty="0">
                <a:solidFill>
                  <a:schemeClr val="tx1"/>
                </a:solidFill>
              </a:rPr>
              <a:t>- Intuitive dissimilarity that is small for data with small diffeomorphic perturbations.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DD5E6FF-FAB3-DA42-AC91-CB18EECD3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131" y="1713012"/>
            <a:ext cx="7920000" cy="51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8728D7-35B5-7642-B212-DDD84B412BE8}"/>
              </a:ext>
            </a:extLst>
          </p:cNvPr>
          <p:cNvSpPr txBox="1"/>
          <p:nvPr/>
        </p:nvSpPr>
        <p:spPr>
          <a:xfrm>
            <a:off x="971550" y="3236647"/>
            <a:ext cx="7520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600" b="1" dirty="0">
                <a:solidFill>
                  <a:schemeClr val="bg2"/>
                </a:solidFill>
              </a:rPr>
              <a:t>Leveraging the power of kernels : data as functions between low-dimensional  spaces.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E5758C-84DA-1545-AA37-80A4982AD92A}"/>
              </a:ext>
            </a:extLst>
          </p:cNvPr>
          <p:cNvSpPr txBox="1">
            <a:spLocks/>
          </p:cNvSpPr>
          <p:nvPr/>
        </p:nvSpPr>
        <p:spPr bwMode="gray">
          <a:xfrm>
            <a:off x="1397266" y="4324231"/>
            <a:ext cx="4579640" cy="3358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600" b="1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l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4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Tahoma" panose="020B060403050404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Tahoma" panose="020B060403050404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R" dirty="0">
                <a:solidFill>
                  <a:schemeClr val="tx1"/>
                </a:solidFill>
              </a:rPr>
              <a:t>- Efficient approximation with same behavior.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6B75A58-8972-49F4-BC3B-3E984CCB5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4931" y="2445882"/>
            <a:ext cx="2512083" cy="41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18A8B1-BE23-B649-A6BE-938346D72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3316D-5538-0B40-8E27-034D8ED4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D1B1DBD4-8429-45D1-9C8F-50F1D81BF9DA}" type="datetime1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19E58-842F-7944-8281-C11BF36F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72E60-D4D9-1641-B5B6-53554D00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34B074-51C8-0A4E-B72C-D334D1363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Positive examples (1)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448FF1E-64FD-1043-933A-B78D746C2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r="9579"/>
          <a:stretch/>
        </p:blipFill>
        <p:spPr>
          <a:xfrm>
            <a:off x="430214" y="2055962"/>
            <a:ext cx="8246242" cy="31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42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18A8B1-BE23-B649-A6BE-938346D72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3316D-5538-0B40-8E27-034D8ED4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D1B1DBD4-8429-45D1-9C8F-50F1D81BF9DA}" type="datetime1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19E58-842F-7944-8281-C11BF36F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72E60-D4D9-1641-B5B6-53554D00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34B074-51C8-0A4E-B72C-D334D1363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Positive examples (3)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3DA08F-35A4-9F43-8134-C89BE790D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r="9621"/>
          <a:stretch/>
        </p:blipFill>
        <p:spPr>
          <a:xfrm>
            <a:off x="488015" y="1942527"/>
            <a:ext cx="8138242" cy="31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07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18A8B1-BE23-B649-A6BE-938346D72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3316D-5538-0B40-8E27-034D8ED4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D1B1DBD4-8429-45D1-9C8F-50F1D81BF9DA}" type="datetime1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19E58-842F-7944-8281-C11BF36F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72E60-D4D9-1641-B5B6-53554D00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34B074-51C8-0A4E-B72C-D334D1363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Positive examples (4)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559FFF-9CCB-7647-B5C4-7E8905F1D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r="8571"/>
          <a:stretch/>
        </p:blipFill>
        <p:spPr>
          <a:xfrm>
            <a:off x="502213" y="1858663"/>
            <a:ext cx="8161275" cy="30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96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18A8B1-BE23-B649-A6BE-938346D72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3316D-5538-0B40-8E27-034D8ED4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D1B1DBD4-8429-45D1-9C8F-50F1D81BF9DA}" type="datetime1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19E58-842F-7944-8281-C11BF36F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72E60-D4D9-1641-B5B6-53554D00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34B074-51C8-0A4E-B72C-D334D1363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Negative example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FC68BD-2831-0540-8051-07F924F171CB}"/>
              </a:ext>
            </a:extLst>
          </p:cNvPr>
          <p:cNvGrpSpPr/>
          <p:nvPr/>
        </p:nvGrpSpPr>
        <p:grpSpPr>
          <a:xfrm>
            <a:off x="473374" y="1666755"/>
            <a:ext cx="8197252" cy="3576578"/>
            <a:chOff x="473374" y="1666755"/>
            <a:chExt cx="8197252" cy="35765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0B6AA5-FAD3-BC45-85D9-E63764762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0" r="9020"/>
            <a:stretch/>
          </p:blipFill>
          <p:spPr>
            <a:xfrm>
              <a:off x="473374" y="2123955"/>
              <a:ext cx="8197252" cy="311937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D2C157-616A-0D45-BFA4-F569F41FB680}"/>
                </a:ext>
              </a:extLst>
            </p:cNvPr>
            <p:cNvSpPr/>
            <p:nvPr/>
          </p:nvSpPr>
          <p:spPr>
            <a:xfrm>
              <a:off x="6597569" y="1666755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</p:spTree>
    <p:extLst>
      <p:ext uri="{BB962C8B-B14F-4D97-AF65-F5344CB8AC3E}">
        <p14:creationId xmlns:p14="http://schemas.microsoft.com/office/powerpoint/2010/main" val="2707877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5F70-B06E-244E-8FD8-48259D21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B38B13-89F7-5942-976B-BABD3956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30A49-FE50-C347-A0FB-B7EBE622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8AE4E-E39A-744B-96BA-5001E5BA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5F2C56-805C-C74A-90B9-2D0D4C26D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Invariance to rotation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6D20C2-3DA9-904A-950D-6D5F19EB9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529680"/>
            <a:ext cx="5562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320A-414E-1046-AA93-D4211210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2F5AE-A993-F340-A004-18D7C24F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dirty="0"/>
              <a:t>02/04/2024 – Imaging in Paris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BFAF1-1200-284A-B66E-1ED6F27C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3684D-6C36-7349-95A5-8F406905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742CFB-9BC3-1546-A22C-0F3068B80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828000"/>
            <a:ext cx="7200900" cy="584776"/>
          </a:xfrm>
        </p:spPr>
        <p:txBody>
          <a:bodyPr/>
          <a:lstStyle/>
          <a:p>
            <a:r>
              <a:rPr lang="fr-FR" dirty="0" err="1"/>
              <a:t>Measuring</a:t>
            </a:r>
            <a:r>
              <a:rPr lang="fr-FR" dirty="0"/>
              <a:t> </a:t>
            </a:r>
            <a:r>
              <a:rPr lang="fr-FR" dirty="0" err="1"/>
              <a:t>dissimilarity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diffeomorphism</a:t>
            </a:r>
            <a:r>
              <a:rPr lang="fr-FR" dirty="0"/>
              <a:t> invariance</a:t>
            </a:r>
            <a:endParaRPr lang="en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55FAD-81A0-6347-834D-5B17A59839CB}"/>
              </a:ext>
            </a:extLst>
          </p:cNvPr>
          <p:cNvSpPr txBox="1"/>
          <p:nvPr/>
        </p:nvSpPr>
        <p:spPr>
          <a:xfrm>
            <a:off x="971550" y="1992771"/>
            <a:ext cx="229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ICML 2022 (Baltimore)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EC732A-B74A-714B-8881-EA21F3684AB6}"/>
              </a:ext>
            </a:extLst>
          </p:cNvPr>
          <p:cNvSpPr txBox="1"/>
          <p:nvPr/>
        </p:nvSpPr>
        <p:spPr>
          <a:xfrm>
            <a:off x="7308304" y="6048781"/>
            <a:ext cx="1491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800" dirty="0"/>
              <a:t>Raccoon credits: Adrien Bukato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D460D-B9B8-779C-491B-2A5E790ACD49}"/>
              </a:ext>
            </a:extLst>
          </p:cNvPr>
          <p:cNvSpPr txBox="1"/>
          <p:nvPr/>
        </p:nvSpPr>
        <p:spPr>
          <a:xfrm>
            <a:off x="971549" y="2572766"/>
            <a:ext cx="478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Paper : </a:t>
            </a:r>
            <a:r>
              <a:rPr lang="en-GB" dirty="0"/>
              <a:t>arxiv.org/abs/2202.05614 </a:t>
            </a:r>
            <a:endParaRPr lang="en-FR" dirty="0"/>
          </a:p>
          <a:p>
            <a:r>
              <a:rPr lang="en-FR" dirty="0"/>
              <a:t>Code repository : github.com/theophilec/diffy</a:t>
            </a:r>
          </a:p>
        </p:txBody>
      </p:sp>
    </p:spTree>
    <p:extLst>
      <p:ext uri="{BB962C8B-B14F-4D97-AF65-F5344CB8AC3E}">
        <p14:creationId xmlns:p14="http://schemas.microsoft.com/office/powerpoint/2010/main" val="1198388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E0F3-1096-EC46-871C-FDAB981D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A4B79-6C36-CF48-B39D-094E44F4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1EEA5-AC30-384C-9DAC-1DF5D79A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95550-1445-2E45-8832-809E7888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F0FE2B-F85C-954B-9267-6D1BE31802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Invariance to warping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52EDCB-D040-8344-871C-BF3D9ACD3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34" y="2132856"/>
            <a:ext cx="3993174" cy="2961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6246DB-4C8E-2348-906D-A83337B98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0" y="2132856"/>
            <a:ext cx="3981797" cy="29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3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550F-CB02-3B43-A23A-60400589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F0683-7F1A-724F-B66B-395F6166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7913E-8B4D-1142-88B1-E705C41E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07DCA-EFB0-B449-9980-DE9EFE3B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A11157-F9CB-FD4E-9CC2-0359C2B0ED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Effect of regularization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0A480A-5E29-0140-8B06-813C207D7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50" y="1556792"/>
            <a:ext cx="58547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83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EF548-77AA-4F4F-8D1A-E14E0A95851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l"/>
            <a:fld id="{86D56D38-296B-42F6-A96D-3E58AAFBA23A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61FA5-2EE6-0942-8371-81FE20C09C2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C5B13-FFDC-1742-AB60-81D2D2C72A0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8FB2DF-18A3-8D47-B9D3-02C4692AEA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088" y="4614749"/>
            <a:ext cx="7345362" cy="2054611"/>
          </a:xfrm>
        </p:spPr>
        <p:txBody>
          <a:bodyPr/>
          <a:lstStyle/>
          <a:p>
            <a:r>
              <a:rPr lang="en-FR" b="1" dirty="0"/>
              <a:t>Learning more: </a:t>
            </a:r>
          </a:p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https://arxiv.org/abs/2202.05614</a:t>
            </a:r>
            <a:r>
              <a:rPr lang="en-GB" dirty="0"/>
              <a:t> &amp; </a:t>
            </a:r>
            <a:r>
              <a:rPr lang="en-GB" u="sng" dirty="0"/>
              <a:t>https://</a:t>
            </a:r>
            <a:r>
              <a:rPr lang="en-GB" u="sng" dirty="0" err="1"/>
              <a:t>github.com</a:t>
            </a:r>
            <a:r>
              <a:rPr lang="en-GB" u="sng" dirty="0"/>
              <a:t>/</a:t>
            </a:r>
            <a:r>
              <a:rPr lang="en-GB" u="sng" dirty="0" err="1"/>
              <a:t>theophilec</a:t>
            </a:r>
            <a:r>
              <a:rPr lang="en-GB" u="sng" dirty="0"/>
              <a:t>/diffy</a:t>
            </a:r>
            <a:endParaRPr lang="en-FR" u="sng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E5B3E2-6519-F54F-8FBF-84D22FF4C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1" y="771704"/>
            <a:ext cx="2259870" cy="2259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3B06DF-E051-5949-AEC2-044563802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60" y="771704"/>
            <a:ext cx="2442952" cy="24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44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C713EB87-7B7F-AF45-A54F-26F0CF64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320CE1-997C-6545-9DF5-EEA31364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88A-C4E7-4144-87CE-05E5DE88B8F2}" type="datetime1">
              <a:rPr lang="fr-FR" smtClean="0"/>
              <a:pPr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F05FA-E006-E34E-838B-DF64D291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81E8C-86EF-054D-8A50-0ACC0824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45DF5A5-51A4-6445-985C-25F8119AC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*Focus on central reference object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2CB639-790D-4143-8A98-2FC6FECF094D}"/>
              </a:ext>
            </a:extLst>
          </p:cNvPr>
          <p:cNvGrpSpPr/>
          <p:nvPr/>
        </p:nvGrpSpPr>
        <p:grpSpPr>
          <a:xfrm>
            <a:off x="3420443" y="3737528"/>
            <a:ext cx="1800000" cy="1687500"/>
            <a:chOff x="3842411" y="3600238"/>
            <a:chExt cx="2121346" cy="19887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91DFF4-7D9A-E34B-B265-0303EF6F32F7}"/>
                </a:ext>
              </a:extLst>
            </p:cNvPr>
            <p:cNvSpPr/>
            <p:nvPr/>
          </p:nvSpPr>
          <p:spPr>
            <a:xfrm>
              <a:off x="3842411" y="3600238"/>
              <a:ext cx="2121346" cy="198876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68A842E9-0721-E04E-AF26-F37C9DC065C3}"/>
                </a:ext>
              </a:extLst>
            </p:cNvPr>
            <p:cNvSpPr/>
            <p:nvPr/>
          </p:nvSpPr>
          <p:spPr>
            <a:xfrm>
              <a:off x="5148797" y="4931826"/>
              <a:ext cx="731210" cy="5592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6F6E6E-F13C-F941-B313-28AF7AFEA038}"/>
              </a:ext>
            </a:extLst>
          </p:cNvPr>
          <p:cNvGrpSpPr/>
          <p:nvPr/>
        </p:nvGrpSpPr>
        <p:grpSpPr>
          <a:xfrm>
            <a:off x="1403648" y="3737528"/>
            <a:ext cx="1816671" cy="1687500"/>
            <a:chOff x="1048225" y="3600238"/>
            <a:chExt cx="2140993" cy="19887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79717C-F7A1-794F-877E-0612BD48BD51}"/>
                </a:ext>
              </a:extLst>
            </p:cNvPr>
            <p:cNvSpPr/>
            <p:nvPr/>
          </p:nvSpPr>
          <p:spPr>
            <a:xfrm>
              <a:off x="1048225" y="3600238"/>
              <a:ext cx="2121346" cy="198876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0" name="Sun 9">
              <a:extLst>
                <a:ext uri="{FF2B5EF4-FFF2-40B4-BE49-F238E27FC236}">
                  <a16:creationId xmlns:a16="http://schemas.microsoft.com/office/drawing/2014/main" id="{7BAB812D-6A8A-CF4C-BAC2-4BF473D1663E}"/>
                </a:ext>
              </a:extLst>
            </p:cNvPr>
            <p:cNvSpPr/>
            <p:nvPr/>
          </p:nvSpPr>
          <p:spPr>
            <a:xfrm>
              <a:off x="1088187" y="3692194"/>
              <a:ext cx="331423" cy="331423"/>
            </a:xfrm>
            <a:prstGeom prst="su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8C1DB34E-271B-8348-A2C5-1C652F44560F}"/>
                </a:ext>
              </a:extLst>
            </p:cNvPr>
            <p:cNvSpPr/>
            <p:nvPr/>
          </p:nvSpPr>
          <p:spPr>
            <a:xfrm rot="18189487">
              <a:off x="1591669" y="4194409"/>
              <a:ext cx="1034457" cy="75505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8543301-CB64-524E-8EA0-C08DCC901F6C}"/>
                </a:ext>
              </a:extLst>
            </p:cNvPr>
            <p:cNvSpPr/>
            <p:nvPr/>
          </p:nvSpPr>
          <p:spPr>
            <a:xfrm>
              <a:off x="1067872" y="3600238"/>
              <a:ext cx="2121346" cy="1988762"/>
            </a:xfrm>
            <a:custGeom>
              <a:avLst/>
              <a:gdLst>
                <a:gd name="connsiteX0" fmla="*/ 576064 w 1152128"/>
                <a:gd name="connsiteY0" fmla="*/ 82860 h 1080120"/>
                <a:gd name="connsiteX1" fmla="*/ 118864 w 1152128"/>
                <a:gd name="connsiteY1" fmla="*/ 540060 h 1080120"/>
                <a:gd name="connsiteX2" fmla="*/ 576064 w 1152128"/>
                <a:gd name="connsiteY2" fmla="*/ 997260 h 1080120"/>
                <a:gd name="connsiteX3" fmla="*/ 1033264 w 1152128"/>
                <a:gd name="connsiteY3" fmla="*/ 540060 h 1080120"/>
                <a:gd name="connsiteX4" fmla="*/ 576064 w 1152128"/>
                <a:gd name="connsiteY4" fmla="*/ 82860 h 1080120"/>
                <a:gd name="connsiteX5" fmla="*/ 0 w 1152128"/>
                <a:gd name="connsiteY5" fmla="*/ 0 h 1080120"/>
                <a:gd name="connsiteX6" fmla="*/ 1152128 w 1152128"/>
                <a:gd name="connsiteY6" fmla="*/ 0 h 1080120"/>
                <a:gd name="connsiteX7" fmla="*/ 1152128 w 1152128"/>
                <a:gd name="connsiteY7" fmla="*/ 1080120 h 1080120"/>
                <a:gd name="connsiteX8" fmla="*/ 0 w 1152128"/>
                <a:gd name="connsiteY8" fmla="*/ 1080120 h 10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128" h="1080120">
                  <a:moveTo>
                    <a:pt x="576064" y="82860"/>
                  </a:moveTo>
                  <a:cubicBezTo>
                    <a:pt x="323559" y="82860"/>
                    <a:pt x="118864" y="287555"/>
                    <a:pt x="118864" y="540060"/>
                  </a:cubicBezTo>
                  <a:cubicBezTo>
                    <a:pt x="118864" y="792565"/>
                    <a:pt x="323559" y="997260"/>
                    <a:pt x="576064" y="997260"/>
                  </a:cubicBezTo>
                  <a:cubicBezTo>
                    <a:pt x="828569" y="997260"/>
                    <a:pt x="1033264" y="792565"/>
                    <a:pt x="1033264" y="540060"/>
                  </a:cubicBezTo>
                  <a:cubicBezTo>
                    <a:pt x="1033264" y="287555"/>
                    <a:pt x="828569" y="82860"/>
                    <a:pt x="576064" y="82860"/>
                  </a:cubicBezTo>
                  <a:close/>
                  <a:moveTo>
                    <a:pt x="0" y="0"/>
                  </a:moveTo>
                  <a:lnTo>
                    <a:pt x="1152128" y="0"/>
                  </a:lnTo>
                  <a:lnTo>
                    <a:pt x="1152128" y="1080120"/>
                  </a:lnTo>
                  <a:lnTo>
                    <a:pt x="0" y="108012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FR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3AEC14-7FA0-5F44-82F7-783AE222628E}"/>
              </a:ext>
            </a:extLst>
          </p:cNvPr>
          <p:cNvGrpSpPr/>
          <p:nvPr/>
        </p:nvGrpSpPr>
        <p:grpSpPr>
          <a:xfrm>
            <a:off x="3420443" y="1825028"/>
            <a:ext cx="1800000" cy="1687500"/>
            <a:chOff x="3765785" y="1346308"/>
            <a:chExt cx="2121346" cy="198876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65B204D-8126-4C4B-8933-79836BD56D59}"/>
                </a:ext>
              </a:extLst>
            </p:cNvPr>
            <p:cNvSpPr/>
            <p:nvPr/>
          </p:nvSpPr>
          <p:spPr>
            <a:xfrm>
              <a:off x="3765785" y="1346308"/>
              <a:ext cx="2121346" cy="198876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310450A2-7DD4-164E-9709-663CDE9698E5}"/>
                </a:ext>
              </a:extLst>
            </p:cNvPr>
            <p:cNvSpPr/>
            <p:nvPr/>
          </p:nvSpPr>
          <p:spPr>
            <a:xfrm>
              <a:off x="5072172" y="2677896"/>
              <a:ext cx="731210" cy="5592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094343-71F0-D743-AF44-2AB126BF1F93}"/>
              </a:ext>
            </a:extLst>
          </p:cNvPr>
          <p:cNvGrpSpPr/>
          <p:nvPr/>
        </p:nvGrpSpPr>
        <p:grpSpPr>
          <a:xfrm>
            <a:off x="1411983" y="1825028"/>
            <a:ext cx="1800000" cy="1687500"/>
            <a:chOff x="971600" y="1346308"/>
            <a:chExt cx="2121346" cy="19887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2442B1-EDC8-9046-8FD5-FBF9DF220E09}"/>
                </a:ext>
              </a:extLst>
            </p:cNvPr>
            <p:cNvSpPr/>
            <p:nvPr/>
          </p:nvSpPr>
          <p:spPr>
            <a:xfrm>
              <a:off x="971600" y="1346308"/>
              <a:ext cx="2121346" cy="198876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6" name="Sun 15">
              <a:extLst>
                <a:ext uri="{FF2B5EF4-FFF2-40B4-BE49-F238E27FC236}">
                  <a16:creationId xmlns:a16="http://schemas.microsoft.com/office/drawing/2014/main" id="{124E8FCB-211C-1148-A9AF-C819C0C088AA}"/>
                </a:ext>
              </a:extLst>
            </p:cNvPr>
            <p:cNvSpPr/>
            <p:nvPr/>
          </p:nvSpPr>
          <p:spPr>
            <a:xfrm>
              <a:off x="1011562" y="1438263"/>
              <a:ext cx="331423" cy="331423"/>
            </a:xfrm>
            <a:prstGeom prst="su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A9F7D3C8-E5E5-1A4C-B045-DAFF322E8DB7}"/>
                </a:ext>
              </a:extLst>
            </p:cNvPr>
            <p:cNvSpPr/>
            <p:nvPr/>
          </p:nvSpPr>
          <p:spPr>
            <a:xfrm rot="18189487">
              <a:off x="1515044" y="1940479"/>
              <a:ext cx="1034457" cy="75505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pic>
        <p:nvPicPr>
          <p:cNvPr id="25" name="Graphic 24" descr="Tick">
            <a:extLst>
              <a:ext uri="{FF2B5EF4-FFF2-40B4-BE49-F238E27FC236}">
                <a16:creationId xmlns:a16="http://schemas.microsoft.com/office/drawing/2014/main" id="{335A8C7C-3FC3-9943-A273-DE21DC540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2160" y="4124078"/>
            <a:ext cx="914400" cy="914400"/>
          </a:xfrm>
          <a:prstGeom prst="rect">
            <a:avLst/>
          </a:prstGeom>
        </p:spPr>
      </p:pic>
      <p:pic>
        <p:nvPicPr>
          <p:cNvPr id="27" name="Graphic 26" descr="Close">
            <a:extLst>
              <a:ext uri="{FF2B5EF4-FFF2-40B4-BE49-F238E27FC236}">
                <a16:creationId xmlns:a16="http://schemas.microsoft.com/office/drawing/2014/main" id="{66823289-D7A4-9044-83BD-77CDCC47C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2160" y="2192332"/>
            <a:ext cx="914400" cy="91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022BA5A9-10A7-0A4B-8BDA-B6A04B1B0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858" y="3925811"/>
            <a:ext cx="303931" cy="341922"/>
          </a:xfrm>
          <a:prstGeom prst="rect">
            <a:avLst/>
          </a:prstGeom>
        </p:spPr>
      </p:pic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9C9C82D2-1272-304A-A7A4-E42A332EBF77}"/>
              </a:ext>
            </a:extLst>
          </p:cNvPr>
          <p:cNvCxnSpPr>
            <a:cxnSpLocks/>
            <a:stCxn id="39" idx="4"/>
            <a:endCxn id="8" idx="1"/>
          </p:cNvCxnSpPr>
          <p:nvPr/>
        </p:nvCxnSpPr>
        <p:spPr>
          <a:xfrm rot="16200000" flipH="1">
            <a:off x="1055831" y="4233461"/>
            <a:ext cx="144166" cy="551467"/>
          </a:xfrm>
          <a:prstGeom prst="curvedConnector2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98DF545-35AD-254C-AA64-7FADBCD50A77}"/>
              </a:ext>
            </a:extLst>
          </p:cNvPr>
          <p:cNvSpPr/>
          <p:nvPr/>
        </p:nvSpPr>
        <p:spPr>
          <a:xfrm>
            <a:off x="467544" y="3678447"/>
            <a:ext cx="769273" cy="758665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4430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320A-414E-1046-AA93-D4211210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2F5AE-A993-F340-A004-18D7C24F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dirty="0"/>
              <a:t>02/04/2024 – Imaging in Paris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BFAF1-1200-284A-B66E-1ED6F27C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3684D-6C36-7349-95A5-8F406905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742CFB-9BC3-1546-A22C-0F3068B80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828000"/>
            <a:ext cx="7200900" cy="584776"/>
          </a:xfrm>
        </p:spPr>
        <p:txBody>
          <a:bodyPr/>
          <a:lstStyle/>
          <a:p>
            <a:r>
              <a:rPr lang="en-FR" dirty="0"/>
              <a:t>Setting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55FAD-81A0-6347-834D-5B17A59839CB}"/>
              </a:ext>
            </a:extLst>
          </p:cNvPr>
          <p:cNvSpPr txBox="1"/>
          <p:nvPr/>
        </p:nvSpPr>
        <p:spPr>
          <a:xfrm>
            <a:off x="962639" y="1557934"/>
            <a:ext cx="6615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Using </a:t>
            </a:r>
            <a:r>
              <a:rPr lang="en-FR" b="1" dirty="0"/>
              <a:t>distances</a:t>
            </a:r>
            <a:r>
              <a:rPr lang="en-FR" dirty="0"/>
              <a:t> to analyse data: classification, clustering, retrieval, …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399783-EF6F-524E-AF43-1EC068BF827C}"/>
              </a:ext>
            </a:extLst>
          </p:cNvPr>
          <p:cNvGrpSpPr/>
          <p:nvPr/>
        </p:nvGrpSpPr>
        <p:grpSpPr>
          <a:xfrm>
            <a:off x="2751151" y="2271613"/>
            <a:ext cx="3641697" cy="1261955"/>
            <a:chOff x="1763688" y="2777979"/>
            <a:chExt cx="6092234" cy="226279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96DD02D-FFD6-A94D-9C52-8703DC225972}"/>
                </a:ext>
              </a:extLst>
            </p:cNvPr>
            <p:cNvSpPr/>
            <p:nvPr/>
          </p:nvSpPr>
          <p:spPr>
            <a:xfrm>
              <a:off x="6484322" y="2777979"/>
              <a:ext cx="914400" cy="914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40241D9-02E9-A240-9E1E-450CB5B4D689}"/>
                </a:ext>
              </a:extLst>
            </p:cNvPr>
            <p:cNvSpPr/>
            <p:nvPr/>
          </p:nvSpPr>
          <p:spPr>
            <a:xfrm>
              <a:off x="6941522" y="3393158"/>
              <a:ext cx="914400" cy="914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1A26CAC-E151-DC41-A694-7F69BDFE675C}"/>
                </a:ext>
              </a:extLst>
            </p:cNvPr>
            <p:cNvSpPr/>
            <p:nvPr/>
          </p:nvSpPr>
          <p:spPr>
            <a:xfrm>
              <a:off x="6121581" y="3645772"/>
              <a:ext cx="914400" cy="914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0EF1BF-6EA0-E142-8C23-8E86E5E97BDE}"/>
                </a:ext>
              </a:extLst>
            </p:cNvPr>
            <p:cNvSpPr/>
            <p:nvPr/>
          </p:nvSpPr>
          <p:spPr>
            <a:xfrm>
              <a:off x="2220888" y="297180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3B4376-4E90-8148-9E2F-F1985FB9C789}"/>
                </a:ext>
              </a:extLst>
            </p:cNvPr>
            <p:cNvSpPr/>
            <p:nvPr/>
          </p:nvSpPr>
          <p:spPr>
            <a:xfrm>
              <a:off x="2796952" y="370021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B6F5E4-726C-4341-91E8-D00ACC675359}"/>
                </a:ext>
              </a:extLst>
            </p:cNvPr>
            <p:cNvSpPr/>
            <p:nvPr/>
          </p:nvSpPr>
          <p:spPr>
            <a:xfrm>
              <a:off x="1763688" y="4126371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1F6634C-A004-1945-87B9-29D6888D15A2}"/>
                </a:ext>
              </a:extLst>
            </p:cNvPr>
            <p:cNvCxnSpPr>
              <a:cxnSpLocks/>
            </p:cNvCxnSpPr>
            <p:nvPr/>
          </p:nvCxnSpPr>
          <p:spPr>
            <a:xfrm>
              <a:off x="2585967" y="3515549"/>
              <a:ext cx="477313" cy="45766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C8582D9-9FAF-D748-8A22-CBDB75F97B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888" y="3604715"/>
              <a:ext cx="293071" cy="82523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4E5AF3F-EB02-C148-B996-545B553C0B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896" y="4143861"/>
              <a:ext cx="797127" cy="3510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29E4863-5586-F345-B4EA-6B13F489DC05}"/>
                </a:ext>
              </a:extLst>
            </p:cNvPr>
            <p:cNvCxnSpPr>
              <a:cxnSpLocks/>
            </p:cNvCxnSpPr>
            <p:nvPr/>
          </p:nvCxnSpPr>
          <p:spPr>
            <a:xfrm>
              <a:off x="6894666" y="3235179"/>
              <a:ext cx="477313" cy="45766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00DFC42-17D4-CB49-95B9-0B7EA95B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29587" y="3324345"/>
              <a:ext cx="293071" cy="82523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38AD55D-4C7B-8149-B9B9-A5FDCCB63A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595" y="3863491"/>
              <a:ext cx="797127" cy="3510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361835E-5264-6B49-B903-361DE7867E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7072" y="4070039"/>
              <a:ext cx="199523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63F5645-1B61-CA4E-AC99-E33336C715F9}"/>
              </a:ext>
            </a:extLst>
          </p:cNvPr>
          <p:cNvSpPr txBox="1"/>
          <p:nvPr/>
        </p:nvSpPr>
        <p:spPr>
          <a:xfrm>
            <a:off x="971550" y="3848499"/>
            <a:ext cx="686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b="1" dirty="0"/>
              <a:t>Deformations</a:t>
            </a:r>
            <a:r>
              <a:rPr lang="en-FR" dirty="0"/>
              <a:t> in the wild: perspective, rotation, translation, warping, …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43AA06C-03E8-3B48-B883-83FAA81A6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96" y="4306519"/>
            <a:ext cx="2193678" cy="164525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DB998AA-4E9C-5047-93E5-4FA206AE72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-172" r="17189" b="172"/>
          <a:stretch/>
        </p:blipFill>
        <p:spPr>
          <a:xfrm>
            <a:off x="6654202" y="4289164"/>
            <a:ext cx="1776200" cy="1659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EEF9C0-8AAF-EC40-82C5-50DB26D1D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86" y="4306520"/>
            <a:ext cx="1233946" cy="16452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A798D-2640-EE42-8B1E-327E15B7B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91" y="4306520"/>
            <a:ext cx="1233946" cy="16452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EC732A-B74A-714B-8881-EA21F3684AB6}"/>
              </a:ext>
            </a:extLst>
          </p:cNvPr>
          <p:cNvSpPr txBox="1"/>
          <p:nvPr/>
        </p:nvSpPr>
        <p:spPr>
          <a:xfrm>
            <a:off x="1726786" y="6059837"/>
            <a:ext cx="1491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800" dirty="0"/>
              <a:t>Raccoon credits: Adrien Bukato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954CC1-C521-848E-8A78-56E9A62BDC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t="6610" r="15396" b="3218"/>
          <a:stretch/>
        </p:blipFill>
        <p:spPr>
          <a:xfrm>
            <a:off x="795327" y="4306521"/>
            <a:ext cx="823048" cy="8052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F9AA23-F7BA-3F10-4C23-AEFF9AF76F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7752" r="14998" b="2730"/>
          <a:stretch/>
        </p:blipFill>
        <p:spPr>
          <a:xfrm>
            <a:off x="781173" y="5146509"/>
            <a:ext cx="837202" cy="80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5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320A-414E-1046-AA93-D4211210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2F5AE-A993-F340-A004-18D7C24F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BFAF1-1200-284A-B66E-1ED6F27C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3684D-6C36-7349-95A5-8F406905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742CFB-9BC3-1546-A22C-0F3068B80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828000"/>
            <a:ext cx="7200900" cy="584776"/>
          </a:xfrm>
        </p:spPr>
        <p:txBody>
          <a:bodyPr/>
          <a:lstStyle/>
          <a:p>
            <a:r>
              <a:rPr lang="en-FR" dirty="0"/>
              <a:t>Problem 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55FAD-81A0-6347-834D-5B17A59839CB}"/>
              </a:ext>
            </a:extLst>
          </p:cNvPr>
          <p:cNvSpPr txBox="1"/>
          <p:nvPr/>
        </p:nvSpPr>
        <p:spPr>
          <a:xfrm>
            <a:off x="699326" y="1412776"/>
            <a:ext cx="7745348" cy="151299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FR" dirty="0">
                <a:solidFill>
                  <a:schemeClr val="tx1"/>
                </a:solidFill>
              </a:rPr>
              <a:t>Find a distance between images which is </a:t>
            </a:r>
            <a:r>
              <a:rPr lang="en-FR" b="1" dirty="0">
                <a:solidFill>
                  <a:schemeClr val="bg2"/>
                </a:solidFill>
              </a:rPr>
              <a:t>invariant to deformations </a:t>
            </a:r>
            <a:r>
              <a:rPr lang="en-FR" dirty="0">
                <a:solidFill>
                  <a:schemeClr val="tx1"/>
                </a:solidFill>
              </a:rPr>
              <a:t>and </a:t>
            </a:r>
            <a:r>
              <a:rPr lang="en-FR" b="1" dirty="0">
                <a:solidFill>
                  <a:schemeClr val="bg2"/>
                </a:solidFill>
              </a:rPr>
              <a:t>computable in practice.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C2A46-467A-E240-3EC3-DD72F445C760}"/>
              </a:ext>
            </a:extLst>
          </p:cNvPr>
          <p:cNvSpPr txBox="1"/>
          <p:nvPr/>
        </p:nvSpPr>
        <p:spPr>
          <a:xfrm>
            <a:off x="688129" y="4249466"/>
            <a:ext cx="7745348" cy="151298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FR" dirty="0">
                <a:solidFill>
                  <a:schemeClr val="tx1"/>
                </a:solidFill>
              </a:rPr>
              <a:t>Find a </a:t>
            </a:r>
            <a:r>
              <a:rPr lang="en-FR" i="1" dirty="0">
                <a:solidFill>
                  <a:schemeClr val="tx1"/>
                </a:solidFill>
              </a:rPr>
              <a:t>dissimilarity</a:t>
            </a:r>
            <a:r>
              <a:rPr lang="en-FR" dirty="0">
                <a:solidFill>
                  <a:schemeClr val="tx1"/>
                </a:solidFill>
              </a:rPr>
              <a:t> between </a:t>
            </a:r>
            <a:r>
              <a:rPr lang="en-FR" i="1" dirty="0">
                <a:solidFill>
                  <a:schemeClr val="tx1"/>
                </a:solidFill>
              </a:rPr>
              <a:t>functions</a:t>
            </a:r>
            <a:r>
              <a:rPr lang="en-FR" dirty="0">
                <a:solidFill>
                  <a:schemeClr val="tx1"/>
                </a:solidFill>
              </a:rPr>
              <a:t> which is </a:t>
            </a:r>
            <a:r>
              <a:rPr lang="en-FR" b="1" dirty="0">
                <a:solidFill>
                  <a:schemeClr val="bg2"/>
                </a:solidFill>
              </a:rPr>
              <a:t>invariant to </a:t>
            </a:r>
            <a:r>
              <a:rPr lang="en-FR" b="1" i="1" dirty="0">
                <a:solidFill>
                  <a:schemeClr val="bg2"/>
                </a:solidFill>
              </a:rPr>
              <a:t>smooth diffeomorphisms</a:t>
            </a:r>
            <a:r>
              <a:rPr lang="en-FR" b="1" dirty="0">
                <a:solidFill>
                  <a:schemeClr val="bg2"/>
                </a:solidFill>
              </a:rPr>
              <a:t> </a:t>
            </a:r>
            <a:r>
              <a:rPr lang="en-FR" dirty="0">
                <a:solidFill>
                  <a:schemeClr val="tx1"/>
                </a:solidFill>
              </a:rPr>
              <a:t>and </a:t>
            </a:r>
            <a:r>
              <a:rPr lang="en-FR" b="1" dirty="0">
                <a:solidFill>
                  <a:schemeClr val="bg2"/>
                </a:solidFill>
              </a:rPr>
              <a:t>computable in practice.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5D0C66-C78C-238F-439C-F6EB11423D33}"/>
              </a:ext>
            </a:extLst>
          </p:cNvPr>
          <p:cNvSpPr txBox="1"/>
          <p:nvPr/>
        </p:nvSpPr>
        <p:spPr>
          <a:xfrm>
            <a:off x="699326" y="3125952"/>
            <a:ext cx="7799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Some conceptual difficulties :</a:t>
            </a:r>
          </a:p>
          <a:p>
            <a:r>
              <a:rPr lang="en-FR" dirty="0"/>
              <a:t>	- which deformations are interesting to capture ?</a:t>
            </a:r>
          </a:p>
          <a:p>
            <a:r>
              <a:rPr lang="en-FR" dirty="0"/>
              <a:t>	- what is a deformation on a discrete grid ?</a:t>
            </a:r>
          </a:p>
        </p:txBody>
      </p:sp>
    </p:spTree>
    <p:extLst>
      <p:ext uri="{BB962C8B-B14F-4D97-AF65-F5344CB8AC3E}">
        <p14:creationId xmlns:p14="http://schemas.microsoft.com/office/powerpoint/2010/main" val="249887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320A-414E-1046-AA93-D4211210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Related work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2F5AE-A993-F340-A004-18D7C24F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BFAF1-1200-284A-B66E-1ED6F27C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3684D-6C36-7349-95A5-8F406905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742CFB-9BC3-1546-A22C-0F3068B80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828000"/>
            <a:ext cx="7200900" cy="584776"/>
          </a:xfrm>
        </p:spPr>
        <p:txBody>
          <a:bodyPr/>
          <a:lstStyle/>
          <a:p>
            <a:r>
              <a:rPr lang="en-FR" dirty="0"/>
              <a:t>Related work</a:t>
            </a:r>
          </a:p>
          <a:p>
            <a:endParaRPr lang="en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AA3A86-804F-C0FD-7663-046F970C2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017" y="1978161"/>
            <a:ext cx="3692906" cy="19361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0B12CE-C82C-09EF-5231-42046526A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558" y="3914292"/>
            <a:ext cx="3817824" cy="1530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6F218F-7CB5-67E5-0631-9EA7DF3EB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5" y="4108305"/>
            <a:ext cx="3860761" cy="1548151"/>
          </a:xfrm>
          <a:prstGeom prst="rect">
            <a:avLst/>
          </a:prstGeom>
        </p:spPr>
      </p:pic>
      <p:pic>
        <p:nvPicPr>
          <p:cNvPr id="1026" name="Picture 2" descr="Amazon.fr - Shapes and Diffeomorphisms - Younes, Laurent - Livres">
            <a:extLst>
              <a:ext uri="{FF2B5EF4-FFF2-40B4-BE49-F238E27FC236}">
                <a16:creationId xmlns:a16="http://schemas.microsoft.com/office/drawing/2014/main" id="{94984397-A356-3A27-64E5-42C92AE5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36" y="1412775"/>
            <a:ext cx="1672322" cy="25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B49DB5C6-963E-7CA5-6100-7268E0F8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88" y="1727668"/>
            <a:ext cx="1957341" cy="188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5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37EA65-765B-6242-9544-A9553EAD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14" y="1141064"/>
            <a:ext cx="2520000" cy="1296000"/>
          </a:xfrm>
        </p:spPr>
        <p:txBody>
          <a:bodyPr/>
          <a:lstStyle/>
          <a:p>
            <a:pPr algn="ctr"/>
            <a:r>
              <a:rPr lang="en-FR" dirty="0"/>
              <a:t>What to expect for the rest of this talk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924F7-A5BB-0246-AA2D-505AFBF2C83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l"/>
            <a:fld id="{7C6A7D7F-67E6-4658-A971-E0BBCA442A0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712D6-45B0-5C42-B184-B2A65BCCCC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43D20-D991-9A49-8487-828DF4C2B1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20EAE7-F413-F444-BDE6-6022719341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14137" y="1487514"/>
            <a:ext cx="4644450" cy="3882971"/>
          </a:xfrm>
        </p:spPr>
        <p:txBody>
          <a:bodyPr/>
          <a:lstStyle/>
          <a:p>
            <a:pPr>
              <a:lnSpc>
                <a:spcPct val="200000"/>
              </a:lnSpc>
              <a:buClrTx/>
              <a:buFont typeface="Courier New" panose="02070309020205020404" pitchFamily="49" charset="0"/>
              <a:buChar char="o"/>
            </a:pPr>
            <a:r>
              <a:rPr lang="en-FR" sz="2400" dirty="0"/>
              <a:t> Data as functions</a:t>
            </a:r>
          </a:p>
          <a:p>
            <a:pPr>
              <a:lnSpc>
                <a:spcPct val="200000"/>
              </a:lnSpc>
              <a:buClrTx/>
              <a:buFont typeface="Courier New" panose="02070309020205020404" pitchFamily="49" charset="0"/>
              <a:buChar char="o"/>
            </a:pPr>
            <a:r>
              <a:rPr lang="en-FR" sz="2400" dirty="0"/>
              <a:t> Informal derivation</a:t>
            </a:r>
          </a:p>
          <a:p>
            <a:pPr>
              <a:lnSpc>
                <a:spcPct val="20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2400" dirty="0"/>
              <a:t> Theoretical guarantees</a:t>
            </a:r>
            <a:endParaRPr lang="en-FR" sz="2400" dirty="0"/>
          </a:p>
          <a:p>
            <a:pPr>
              <a:lnSpc>
                <a:spcPct val="200000"/>
              </a:lnSpc>
              <a:buClrTx/>
              <a:buFont typeface="Courier New" panose="02070309020205020404" pitchFamily="49" charset="0"/>
              <a:buChar char="o"/>
            </a:pPr>
            <a:r>
              <a:rPr lang="en-FR" sz="2400" dirty="0"/>
              <a:t> How to compute it</a:t>
            </a:r>
          </a:p>
          <a:p>
            <a:pPr>
              <a:lnSpc>
                <a:spcPct val="200000"/>
              </a:lnSpc>
              <a:buClrTx/>
              <a:buFont typeface="Courier New" panose="02070309020205020404" pitchFamily="49" charset="0"/>
              <a:buChar char="o"/>
            </a:pPr>
            <a:r>
              <a:rPr lang="en-FR" sz="2400" dirty="0"/>
              <a:t> Demo!</a:t>
            </a:r>
          </a:p>
        </p:txBody>
      </p:sp>
    </p:spTree>
    <p:extLst>
      <p:ext uri="{BB962C8B-B14F-4D97-AF65-F5344CB8AC3E}">
        <p14:creationId xmlns:p14="http://schemas.microsoft.com/office/powerpoint/2010/main" val="362111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A56F6A57-58C3-2540-9679-07D85158E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t="6610" r="15396" b="3218"/>
          <a:stretch/>
        </p:blipFill>
        <p:spPr>
          <a:xfrm>
            <a:off x="1609101" y="1654919"/>
            <a:ext cx="1489442" cy="14572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6320A-414E-1046-AA93-D4211210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2F5AE-A993-F340-A004-18D7C24F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BFAF1-1200-284A-B66E-1ED6F27C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3684D-6C36-7349-95A5-8F406905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742CFB-9BC3-1546-A22C-0F3068B80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828000"/>
            <a:ext cx="7200900" cy="584776"/>
          </a:xfrm>
        </p:spPr>
        <p:txBody>
          <a:bodyPr/>
          <a:lstStyle/>
          <a:p>
            <a:r>
              <a:rPr lang="en-FR" dirty="0"/>
              <a:t>Seeing images as functions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D35FC7B-B89C-F842-96ED-36EE99C6EE17}"/>
              </a:ext>
            </a:extLst>
          </p:cNvPr>
          <p:cNvGrpSpPr/>
          <p:nvPr/>
        </p:nvGrpSpPr>
        <p:grpSpPr>
          <a:xfrm>
            <a:off x="1253133" y="4411051"/>
            <a:ext cx="2454683" cy="837159"/>
            <a:chOff x="2870160" y="1686228"/>
            <a:chExt cx="2454683" cy="8371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0C7AB8-32F1-AE49-A5E6-88171B2CF098}"/>
                </a:ext>
              </a:extLst>
            </p:cNvPr>
            <p:cNvSpPr/>
            <p:nvPr/>
          </p:nvSpPr>
          <p:spPr>
            <a:xfrm>
              <a:off x="2870160" y="1853826"/>
              <a:ext cx="662521" cy="66956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EAF205E4-F2E4-1042-AE86-A478E3F0C1F4}"/>
                </a:ext>
              </a:extLst>
            </p:cNvPr>
            <p:cNvSpPr/>
            <p:nvPr/>
          </p:nvSpPr>
          <p:spPr>
            <a:xfrm>
              <a:off x="4507034" y="1686228"/>
              <a:ext cx="817809" cy="78032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dirty="0"/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EEBF21C5-2D8A-6145-9AB7-3B5342A06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2910" y="2076391"/>
              <a:ext cx="317022" cy="259381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30E360EC-4ADE-0C47-B785-86EDCE1B7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16103" y="2056416"/>
              <a:ext cx="216313" cy="264382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B5F2D19-2BC7-6142-ACF4-494DFE6BF3EC}"/>
                </a:ext>
              </a:extLst>
            </p:cNvPr>
            <p:cNvCxnSpPr>
              <a:cxnSpLocks/>
              <a:stCxn id="11" idx="3"/>
              <a:endCxn id="24" idx="2"/>
            </p:cNvCxnSpPr>
            <p:nvPr/>
          </p:nvCxnSpPr>
          <p:spPr>
            <a:xfrm flipV="1">
              <a:off x="3532681" y="2173932"/>
              <a:ext cx="974353" cy="146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80C4C0-EA58-CE4A-8AAF-2B9271D2FA84}"/>
              </a:ext>
            </a:extLst>
          </p:cNvPr>
          <p:cNvGrpSpPr/>
          <p:nvPr/>
        </p:nvGrpSpPr>
        <p:grpSpPr>
          <a:xfrm>
            <a:off x="646592" y="2132856"/>
            <a:ext cx="3943436" cy="1457715"/>
            <a:chOff x="646592" y="2092522"/>
            <a:chExt cx="3943436" cy="14577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FC9E3C-FDDD-7846-8976-1B4B5A46EE7D}"/>
                </a:ext>
              </a:extLst>
            </p:cNvPr>
            <p:cNvSpPr/>
            <p:nvPr/>
          </p:nvSpPr>
          <p:spPr>
            <a:xfrm>
              <a:off x="2393860" y="2092522"/>
              <a:ext cx="175517" cy="144016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DA8009B-EBBB-8A4C-A3CF-27145536E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6592" y="3359737"/>
              <a:ext cx="1066800" cy="1905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602011F-184E-744D-9182-423F5EDF2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08928" y="3238500"/>
              <a:ext cx="1181100" cy="190500"/>
            </a:xfrm>
            <a:prstGeom prst="rect">
              <a:avLst/>
            </a:prstGeom>
          </p:spPr>
        </p:pic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8394215D-AB29-2549-9351-2B0B5761E77F}"/>
                </a:ext>
              </a:extLst>
            </p:cNvPr>
            <p:cNvCxnSpPr>
              <a:cxnSpLocks/>
              <a:stCxn id="14" idx="0"/>
              <a:endCxn id="7" idx="1"/>
            </p:cNvCxnSpPr>
            <p:nvPr/>
          </p:nvCxnSpPr>
          <p:spPr>
            <a:xfrm rot="5400000" flipH="1" flipV="1">
              <a:off x="1189323" y="2155200"/>
              <a:ext cx="1195207" cy="1213868"/>
            </a:xfrm>
            <a:prstGeom prst="curvedConnector2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D4F9C330-00E0-564B-9944-38977107727E}"/>
                </a:ext>
              </a:extLst>
            </p:cNvPr>
            <p:cNvCxnSpPr>
              <a:cxnSpLocks/>
              <a:stCxn id="7" idx="3"/>
              <a:endCxn id="16" idx="0"/>
            </p:cNvCxnSpPr>
            <p:nvPr/>
          </p:nvCxnSpPr>
          <p:spPr>
            <a:xfrm>
              <a:off x="2569377" y="2164530"/>
              <a:ext cx="1430101" cy="1073970"/>
            </a:xfrm>
            <a:prstGeom prst="curvedConnector2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29463CB9-AE0F-BB4D-BBAD-85A42E3F7D9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4383" t="-379" r="32924" b="-4801"/>
          <a:stretch/>
        </p:blipFill>
        <p:spPr>
          <a:xfrm>
            <a:off x="2153995" y="4050873"/>
            <a:ext cx="423089" cy="3735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9B6302B-F879-8447-B0F5-41DC03E43F4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7752" r="14998" b="2730"/>
          <a:stretch/>
        </p:blipFill>
        <p:spPr>
          <a:xfrm>
            <a:off x="5987874" y="1648793"/>
            <a:ext cx="1521426" cy="1463402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0CCE389-D822-2145-ABA3-6D7A08D94EB8}"/>
              </a:ext>
            </a:extLst>
          </p:cNvPr>
          <p:cNvCxnSpPr>
            <a:stCxn id="47" idx="3"/>
            <a:endCxn id="49" idx="1"/>
          </p:cNvCxnSpPr>
          <p:nvPr/>
        </p:nvCxnSpPr>
        <p:spPr>
          <a:xfrm flipV="1">
            <a:off x="3098543" y="2380494"/>
            <a:ext cx="2889331" cy="306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" name="Graphic 58">
            <a:extLst>
              <a:ext uri="{FF2B5EF4-FFF2-40B4-BE49-F238E27FC236}">
                <a16:creationId xmlns:a16="http://schemas.microsoft.com/office/drawing/2014/main" id="{FE9A0D0E-D775-2A4C-B977-0FBC7B738FD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87468"/>
          <a:stretch/>
        </p:blipFill>
        <p:spPr>
          <a:xfrm>
            <a:off x="4357885" y="1783228"/>
            <a:ext cx="370647" cy="563335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F7D21A6E-7765-9A49-9EC5-3718236EF5D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8515" t="-1977" r="789" b="-3203"/>
          <a:stretch/>
        </p:blipFill>
        <p:spPr>
          <a:xfrm>
            <a:off x="6270468" y="4056418"/>
            <a:ext cx="956237" cy="377958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E0AAC68-1F83-3647-BCC1-319CE5BF0CEB}"/>
              </a:ext>
            </a:extLst>
          </p:cNvPr>
          <p:cNvCxnSpPr/>
          <p:nvPr/>
        </p:nvCxnSpPr>
        <p:spPr>
          <a:xfrm flipV="1">
            <a:off x="3059832" y="4242334"/>
            <a:ext cx="2889331" cy="306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8" name="Graphic 67">
            <a:extLst>
              <a:ext uri="{FF2B5EF4-FFF2-40B4-BE49-F238E27FC236}">
                <a16:creationId xmlns:a16="http://schemas.microsoft.com/office/drawing/2014/main" id="{AE100DDE-4E78-524F-A01C-7D7609B8981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1910" t="-1977" r="789" b="-3203"/>
          <a:stretch/>
        </p:blipFill>
        <p:spPr>
          <a:xfrm>
            <a:off x="4299259" y="3789040"/>
            <a:ext cx="322567" cy="37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5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3D603BE6-B0B9-72A3-5883-0AAD4024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4" y="1543899"/>
            <a:ext cx="3730579" cy="41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6320A-414E-1046-AA93-D4211210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Informal derivation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2F5AE-A993-F340-A004-18D7C24F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7A388A-C4E7-4144-87CE-05E5DE88B8F2}" type="datetime1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BFAF1-1200-284A-B66E-1ED6F27C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/>
              <a:t>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3684D-6C36-7349-95A5-8F406905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742CFB-9BC3-1546-A22C-0F3068B80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Our goal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21CF4037-2DEE-1106-05FC-F10F085F5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19" y="2079907"/>
            <a:ext cx="258537" cy="4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F3249BF-036B-5D13-63C7-F90083A7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858" y="2394844"/>
            <a:ext cx="1124862" cy="4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F35854-E461-37F4-F57C-E2EB15BB9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1" t="42477" r="33974" b="39054"/>
          <a:stretch/>
        </p:blipFill>
        <p:spPr>
          <a:xfrm>
            <a:off x="1344866" y="1817407"/>
            <a:ext cx="1136107" cy="1154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E48966-351A-F441-64B8-DE0F37E5BB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t="43645" r="49596" b="41180"/>
          <a:stretch/>
        </p:blipFill>
        <p:spPr>
          <a:xfrm>
            <a:off x="3150612" y="2026419"/>
            <a:ext cx="1136108" cy="10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RIA_Fond_1">
  <a:themeElements>
    <a:clrScheme name="INRIA">
      <a:dk1>
        <a:sysClr val="windowText" lastClr="000000"/>
      </a:dk1>
      <a:lt1>
        <a:sysClr val="window" lastClr="FFFFFF"/>
      </a:lt1>
      <a:dk2>
        <a:srgbClr val="384257"/>
      </a:dk2>
      <a:lt2>
        <a:srgbClr val="E63312"/>
      </a:lt2>
      <a:accent1>
        <a:srgbClr val="FFCD1C"/>
      </a:accent1>
      <a:accent2>
        <a:srgbClr val="76154C"/>
      </a:accent2>
      <a:accent3>
        <a:srgbClr val="F07E26"/>
      </a:accent3>
      <a:accent4>
        <a:srgbClr val="95C11F"/>
      </a:accent4>
      <a:accent5>
        <a:srgbClr val="1488CA"/>
      </a:accent5>
      <a:accent6>
        <a:srgbClr val="6561A9"/>
      </a:accent6>
      <a:hlink>
        <a:srgbClr val="000000"/>
      </a:hlink>
      <a:folHlink>
        <a:srgbClr val="000000"/>
      </a:folHlink>
    </a:clrScheme>
    <a:fontScheme name="Inria">
      <a:majorFont>
        <a:latin typeface="Inria Serif"/>
        <a:ea typeface=""/>
        <a:cs typeface=""/>
      </a:majorFont>
      <a:minorFont>
        <a:latin typeface="Inr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ria_4-3_FR_v2_logo_typo" id="{6EB5C088-FC92-FC4F-9C18-E46015B6E81F}" vid="{ED7AC08E-17E5-154B-B2C2-E76CEB5FA716}"/>
    </a:ext>
  </a:extLst>
</a:theme>
</file>

<file path=ppt/theme/theme2.xml><?xml version="1.0" encoding="utf-8"?>
<a:theme xmlns:a="http://schemas.openxmlformats.org/drawingml/2006/main" name="INRIA_Fond_2">
  <a:themeElements>
    <a:clrScheme name="INRIA">
      <a:dk1>
        <a:sysClr val="windowText" lastClr="000000"/>
      </a:dk1>
      <a:lt1>
        <a:sysClr val="window" lastClr="FFFFFF"/>
      </a:lt1>
      <a:dk2>
        <a:srgbClr val="384257"/>
      </a:dk2>
      <a:lt2>
        <a:srgbClr val="E63312"/>
      </a:lt2>
      <a:accent1>
        <a:srgbClr val="FFCD1C"/>
      </a:accent1>
      <a:accent2>
        <a:srgbClr val="76154C"/>
      </a:accent2>
      <a:accent3>
        <a:srgbClr val="F07E26"/>
      </a:accent3>
      <a:accent4>
        <a:srgbClr val="95C11F"/>
      </a:accent4>
      <a:accent5>
        <a:srgbClr val="1488CA"/>
      </a:accent5>
      <a:accent6>
        <a:srgbClr val="6561A9"/>
      </a:accent6>
      <a:hlink>
        <a:srgbClr val="000000"/>
      </a:hlink>
      <a:folHlink>
        <a:srgbClr val="000000"/>
      </a:folHlink>
    </a:clrScheme>
    <a:fontScheme name="Inria">
      <a:majorFont>
        <a:latin typeface="Inria Serif"/>
        <a:ea typeface=""/>
        <a:cs typeface=""/>
      </a:majorFont>
      <a:minorFont>
        <a:latin typeface="Inr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ria_4-3_FR_v2_logo_typo" id="{6EB5C088-FC92-FC4F-9C18-E46015B6E81F}" vid="{A019E265-9A7C-6A44-91F5-8644B1815CBC}"/>
    </a:ext>
  </a:extLst>
</a:theme>
</file>

<file path=ppt/theme/theme3.xml><?xml version="1.0" encoding="utf-8"?>
<a:theme xmlns:a="http://schemas.openxmlformats.org/drawingml/2006/main" name="INRIA_Fond_3">
  <a:themeElements>
    <a:clrScheme name="INRIA">
      <a:dk1>
        <a:sysClr val="windowText" lastClr="000000"/>
      </a:dk1>
      <a:lt1>
        <a:sysClr val="window" lastClr="FFFFFF"/>
      </a:lt1>
      <a:dk2>
        <a:srgbClr val="384257"/>
      </a:dk2>
      <a:lt2>
        <a:srgbClr val="E63312"/>
      </a:lt2>
      <a:accent1>
        <a:srgbClr val="FFCD1C"/>
      </a:accent1>
      <a:accent2>
        <a:srgbClr val="76154C"/>
      </a:accent2>
      <a:accent3>
        <a:srgbClr val="F07E26"/>
      </a:accent3>
      <a:accent4>
        <a:srgbClr val="95C11F"/>
      </a:accent4>
      <a:accent5>
        <a:srgbClr val="1488CA"/>
      </a:accent5>
      <a:accent6>
        <a:srgbClr val="6561A9"/>
      </a:accent6>
      <a:hlink>
        <a:srgbClr val="000000"/>
      </a:hlink>
      <a:folHlink>
        <a:srgbClr val="000000"/>
      </a:folHlink>
    </a:clrScheme>
    <a:fontScheme name="Inria">
      <a:majorFont>
        <a:latin typeface="Inria Serif"/>
        <a:ea typeface=""/>
        <a:cs typeface=""/>
      </a:majorFont>
      <a:minorFont>
        <a:latin typeface="Inr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ria_4-3_FR_v2_logo_typo" id="{6EB5C088-FC92-FC4F-9C18-E46015B6E81F}" vid="{A389CE7C-4250-2346-908A-45E220D33FC4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INRIA_Fond_1</Template>
  <TotalTime>2373</TotalTime>
  <Words>718</Words>
  <Application>Microsoft Macintosh PowerPoint</Application>
  <PresentationFormat>On-screen Show (4:3)</PresentationFormat>
  <Paragraphs>211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Ayuthaya</vt:lpstr>
      <vt:lpstr>Calibri</vt:lpstr>
      <vt:lpstr>Cambria Math</vt:lpstr>
      <vt:lpstr>Courier New</vt:lpstr>
      <vt:lpstr>Inria Sans</vt:lpstr>
      <vt:lpstr>Inria Serif</vt:lpstr>
      <vt:lpstr>Lucida Grande</vt:lpstr>
      <vt:lpstr>Tahoma</vt:lpstr>
      <vt:lpstr>Wingdings</vt:lpstr>
      <vt:lpstr>INRIA_Fond_1</vt:lpstr>
      <vt:lpstr>INRIA_Fond_2</vt:lpstr>
      <vt:lpstr>INRIA_Fond_3</vt:lpstr>
      <vt:lpstr>Measuring dissimilarity with diffeomorphism invariance</vt:lpstr>
      <vt:lpstr>PowerPoint Presentation</vt:lpstr>
      <vt:lpstr>PowerPoint Presentation</vt:lpstr>
      <vt:lpstr>PowerPoint Presentation</vt:lpstr>
      <vt:lpstr>PowerPoint Presentation</vt:lpstr>
      <vt:lpstr>Related work</vt:lpstr>
      <vt:lpstr>What to expect for the rest of this talk</vt:lpstr>
      <vt:lpstr>PowerPoint Presentation</vt:lpstr>
      <vt:lpstr>Informal derivation</vt:lpstr>
      <vt:lpstr>Informal derivation</vt:lpstr>
      <vt:lpstr>PowerPoint Presentation</vt:lpstr>
      <vt:lpstr>Informal derivation</vt:lpstr>
      <vt:lpstr>Informal derivation</vt:lpstr>
      <vt:lpstr>Informal derivation</vt:lpstr>
      <vt:lpstr>PowerPoint Presentation</vt:lpstr>
      <vt:lpstr>Game theory analogy</vt:lpstr>
      <vt:lpstr>PowerPoint Presentation</vt:lpstr>
      <vt:lpstr>PowerPoint Presentation</vt:lpstr>
      <vt:lpstr>Theorem &amp; proof 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INRIA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subject>INRIA</dc:subject>
  <dc:creator>Microsoft Office User</dc:creator>
  <cp:lastModifiedBy>Théophile Cantelobre</cp:lastModifiedBy>
  <cp:revision>298</cp:revision>
  <dcterms:created xsi:type="dcterms:W3CDTF">2022-03-14T14:45:07Z</dcterms:created>
  <dcterms:modified xsi:type="dcterms:W3CDTF">2024-04-02T10:13:48Z</dcterms:modified>
</cp:coreProperties>
</file>